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  <p:sldMasterId id="2147483662" r:id="rId2"/>
  </p:sldMasterIdLst>
  <p:notesMasterIdLst>
    <p:notesMasterId r:id="rId47"/>
  </p:notesMasterIdLst>
  <p:sldIdLst>
    <p:sldId id="31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9" r:id="rId24"/>
    <p:sldId id="280" r:id="rId25"/>
    <p:sldId id="282" r:id="rId26"/>
    <p:sldId id="283" r:id="rId27"/>
    <p:sldId id="284" r:id="rId28"/>
    <p:sldId id="286" r:id="rId29"/>
    <p:sldId id="287" r:id="rId30"/>
    <p:sldId id="288" r:id="rId31"/>
    <p:sldId id="292" r:id="rId32"/>
    <p:sldId id="293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15" r:id="rId42"/>
    <p:sldId id="316" r:id="rId43"/>
    <p:sldId id="317" r:id="rId44"/>
    <p:sldId id="318" r:id="rId45"/>
    <p:sldId id="319" r:id="rId4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505201-CAD9-4368-9085-4135EE1A07A9}">
  <a:tblStyle styleId="{47505201-CAD9-4368-9085-4135EE1A07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020" autoAdjust="0"/>
  </p:normalViewPr>
  <p:slideViewPr>
    <p:cSldViewPr snapToGrid="0">
      <p:cViewPr varScale="1">
        <p:scale>
          <a:sx n="94" d="100"/>
          <a:sy n="94" d="100"/>
        </p:scale>
        <p:origin x="12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520800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Custom_hardware_attack" TargetMode="External"/><Relationship Id="rId3" Type="http://schemas.openxmlformats.org/officeDocument/2006/relationships/hyperlink" Target="https://en.wikipedia.org/wiki/Cryptography" TargetMode="External"/><Relationship Id="rId7" Type="http://schemas.openxmlformats.org/officeDocument/2006/relationships/hyperlink" Target="https://en.wikipedia.org/wiki/Scrypt#cite_note-2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Tarsnap" TargetMode="External"/><Relationship Id="rId5" Type="http://schemas.openxmlformats.org/officeDocument/2006/relationships/hyperlink" Target="https://en.wikipedia.org/wiki/Key_derivation_function" TargetMode="External"/><Relationship Id="rId4" Type="http://schemas.openxmlformats.org/officeDocument/2006/relationships/hyperlink" Target="https://en.wikipedia.org/wiki/Scrypt#cite_note-1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/>
          <a:lstStyle/>
          <a:p>
            <a:fld id="{FD506D70-4FDC-464B-81DF-79C5C4B28E2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152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6d983f6d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6d983f6d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3919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6e99de0c_1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6e99de0c_1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taken from lecture 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415164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6d983f6d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6d983f6d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9296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6e99de0c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6e99de0c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 [5, 4, 1, 1, 0, 0],      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       [3, 4, 0, 2, 1, 1],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       [3, 3, 1, 1, 1, 4],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       [0, 2, 3, 4, 4, 5],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       [4, 2, 2, 5, 4, 2],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       [3, 4, 4, 3, 5, 3]])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88131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6e99de0c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6e99de0c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 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 tooltip="Cryptography"/>
              </a:rPr>
              <a:t>cryptography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scrypt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(pronounced "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ess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crypt"</a:t>
            </a:r>
            <a:r>
              <a:rPr lang="en-US" sz="1100" b="0" i="0" u="none" strike="noStrike" cap="none" baseline="3000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4"/>
              </a:rPr>
              <a:t>[1]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is a password-based 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5" tooltip="Key derivation function"/>
              </a:rPr>
              <a:t>key derivation function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created by Colin Percival, originally for the 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6" tooltip="Tarsnap"/>
              </a:rPr>
              <a:t>Tarsnap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online backup service.</a:t>
            </a:r>
            <a:r>
              <a:rPr lang="en-US" sz="1100" b="0" i="0" u="none" strike="noStrike" cap="none" baseline="3000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7"/>
              </a:rPr>
              <a:t>[2]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The algorithm was specifically designed to make it costly to perform large-scale 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8" tooltip="Custom hardware attack"/>
              </a:rPr>
              <a:t>custom hardware attacks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by requiring large amounts of memory.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46976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6e99de0c_1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6e99de0c_1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09016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6e99de0c_1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6e99de0c_1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5185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6e99de0c_1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6e99de0c_1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Fair use because its cited by source?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79559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6e99de0c_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6e99de0c_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X is random string and see it is possibly a puzzle solution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Finding cycles in graphs requires memory.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63212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6e99de0c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6e99de0c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Change puzzle and</a:t>
            </a:r>
            <a:r>
              <a:rPr lang="en-US" baseline="0" dirty="0" smtClean="0"/>
              <a:t> hardware optimized for that would be no more optimal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244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8f88b7d4_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8f88b7d4_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 to earlier lectures?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732313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6e99de0c_1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6e99de0c_1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56517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6e99de0c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g36e99de0c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8930210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6e99de0c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6e99de0c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4172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6e99de0c_10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6e99de0c_10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41857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6e99de0c_10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6e99de0c_10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 disk image from wikipedia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372331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6e99de0c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6e99de0c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38747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6e99de0c_1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6e99de0c_12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 much text here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071257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6e99de0c_1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6e99de0c_10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0344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36e99de0c_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8" name="Google Shape;438;g36e99de0c_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4476727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6e99de0c_1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6e99de0c_1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3449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e99de0c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e99de0c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0199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6e99de0c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6e99de0c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45569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36e99de0c_1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36e99de0c_1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24988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6e99de0c_1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36e99de0c_1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guy fawkes, trashcan, and key icons from openclipart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56398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6e99de0c_1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36e99de0c_1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65638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6e99de0c_1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6e99de0c_1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from openclipart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0585435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36e99de0c_1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36e99de0c_1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Need to compute S1 to find out valid puzzle solution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Only</a:t>
            </a:r>
            <a:r>
              <a:rPr lang="en-US" baseline="0" dirty="0" smtClean="0"/>
              <a:t> when you find out the valid hash you used second S2 to choose which transactions needs to </a:t>
            </a:r>
            <a:r>
              <a:rPr lang="en-US" baseline="0" smtClean="0"/>
              <a:t>be included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11383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36e99de0c_1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36e99de0c_1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615382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36e99de0c_1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8" name="Google Shape;608;g36e99de0c_1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25110872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36e99de0c_1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36e99de0c_1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Factory image from wikipedia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Miner image from Lecture 4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579017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36e99de0c_1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36e99de0c_1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9939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e99de0c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g36e99de0c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511840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36e99de0c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36e99de0c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62525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36e99de0c_10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36e99de0c_10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Money and Capitol icons public domain from pixabay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2321848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36e99de0c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36e99de0c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832259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36e99de0c_10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36e99de0c_10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760343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36e99de0c_10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36e99de0c_10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156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e99de0c_0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e99de0c_0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931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e99de0c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e99de0c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513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e99de0c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e99de0c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Clipart: from tango project, public domain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00605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6e99de0c_1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6e99de0c_1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Dart image from wikipedia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21440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6e99de0c_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36e99de0c_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511510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-88900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  <a:p>
            <a:pPr marL="45720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endParaRPr sz="1800">
              <a:solidFill>
                <a:schemeClr val="dk1"/>
              </a:solidFill>
            </a:endParaRPr>
          </a:p>
          <a:p>
            <a:pPr marL="91440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endParaRPr sz="1800">
              <a:solidFill>
                <a:schemeClr val="dk1"/>
              </a:solidFill>
            </a:endParaRPr>
          </a:p>
          <a:p>
            <a:pPr marL="137160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sz="1800">
              <a:solidFill>
                <a:schemeClr val="dk1"/>
              </a:solidFill>
            </a:endParaRPr>
          </a:p>
          <a:p>
            <a:pPr marL="182880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endParaRPr sz="1800">
              <a:solidFill>
                <a:schemeClr val="dk1"/>
              </a:solidFill>
            </a:endParaRPr>
          </a:p>
          <a:p>
            <a:pPr marL="228600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endParaRPr sz="1800">
              <a:solidFill>
                <a:schemeClr val="dk1"/>
              </a:solidFill>
            </a:endParaRPr>
          </a:p>
          <a:p>
            <a:pPr marL="274320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sz="1800">
              <a:solidFill>
                <a:schemeClr val="dk1"/>
              </a:solidFill>
            </a:endParaRPr>
          </a:p>
          <a:p>
            <a:pPr marL="320040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endParaRPr sz="1800">
              <a:solidFill>
                <a:schemeClr val="dk1"/>
              </a:solidFill>
            </a:endParaRPr>
          </a:p>
          <a:p>
            <a:pPr marL="365760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rebuchet MS"/>
              <a:buChar char="●"/>
              <a:defRPr sz="3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○"/>
              <a:defRPr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■"/>
              <a:defRPr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○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■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○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■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9124900" y="-2575"/>
            <a:ext cx="95400" cy="5143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9029500" y="0"/>
            <a:ext cx="954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zeusminer.com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400300"/>
            <a:ext cx="5543550" cy="171450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Lecture # 9</a:t>
            </a:r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: Alternative Mining </a:t>
            </a:r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Puzzles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900" y="1200150"/>
            <a:ext cx="6172200" cy="1102519"/>
          </a:xfrm>
        </p:spPr>
        <p:txBody>
          <a:bodyPr/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CS-482: Introduction to </a:t>
            </a:r>
            <a:r>
              <a:rPr lang="en-US" sz="2800" smtClean="0">
                <a:latin typeface="Times New Roman" pitchFamily="18" charset="0"/>
                <a:cs typeface="Times New Roman" pitchFamily="18" charset="0"/>
              </a:rPr>
              <a:t>Blockchain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CryptoCurrency</a:t>
            </a:r>
            <a:endParaRPr lang="en-US" sz="28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523982" y="4755008"/>
            <a:ext cx="2971800" cy="3429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FAST-NUCES</a:t>
            </a:r>
            <a:endParaRPr lang="en-US" dirty="0"/>
          </a:p>
        </p:txBody>
      </p:sp>
      <p:pic>
        <p:nvPicPr>
          <p:cNvPr id="6" name="Picture 5" descr="http://study.result.pk/wp-content/uploads/2011/07/National-University-of-Computer-and-Emerging-Sciences-NUCES-300x300.pn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072" y="155396"/>
            <a:ext cx="873456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http://study.result.pk/wp-content/uploads/2011/07/National-University-of-Computer-and-Emerging-Sciences-NUCES-300x300.png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519" y="4755008"/>
            <a:ext cx="359106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9345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ASIC resistance - Why? (1 of 2)</a:t>
            </a:r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Goal:    Ordinary people with idle laptops, PCs, or even mobile phones can mine!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Lower barrier to entry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Approach: </a:t>
            </a:r>
            <a:r>
              <a:rPr lang="en" sz="2400"/>
              <a:t>reduce the gap between custom hardware and general purpose equipment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ASIC resistance - Why? (2 of 2)</a:t>
            </a:r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Goal:   Prevent large manufacturers from dominating the game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“Burn-in” advantage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In-house designs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Approach: </a:t>
            </a:r>
            <a:r>
              <a:rPr lang="en" sz="2400"/>
              <a:t>reduce the “gap” between future hardware and the custom ASICs we already have</a:t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375" y="1985326"/>
            <a:ext cx="2864550" cy="19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/>
          <p:nvPr/>
        </p:nvSpPr>
        <p:spPr>
          <a:xfrm>
            <a:off x="7275900" y="2957525"/>
            <a:ext cx="1660800" cy="369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hard puzzles</a:t>
            </a:r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Premise: the cost and performance of memory is more stable than for processors</a:t>
            </a:r>
            <a:endParaRPr/>
          </a:p>
        </p:txBody>
      </p:sp>
      <p:sp>
        <p:nvSpPr>
          <p:cNvPr id="155" name="Google Shape;155;p27"/>
          <p:cNvSpPr txBox="1"/>
          <p:nvPr/>
        </p:nvSpPr>
        <p:spPr>
          <a:xfrm>
            <a:off x="2286000" y="4449375"/>
            <a:ext cx="4489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‘80              ‘90              ‘00               ‘10       ‘14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Time            </a:t>
            </a:r>
            <a:endParaRPr/>
          </a:p>
        </p:txBody>
      </p:sp>
      <p:cxnSp>
        <p:nvCxnSpPr>
          <p:cNvPr id="156" name="Google Shape;156;p27"/>
          <p:cNvCxnSpPr/>
          <p:nvPr/>
        </p:nvCxnSpPr>
        <p:spPr>
          <a:xfrm rot="10800000" flipH="1">
            <a:off x="2232425" y="2811050"/>
            <a:ext cx="3986100" cy="14895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27"/>
          <p:cNvCxnSpPr/>
          <p:nvPr/>
        </p:nvCxnSpPr>
        <p:spPr>
          <a:xfrm rot="10800000" flipH="1">
            <a:off x="2253850" y="3485075"/>
            <a:ext cx="3975600" cy="8250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27"/>
          <p:cNvCxnSpPr/>
          <p:nvPr/>
        </p:nvCxnSpPr>
        <p:spPr>
          <a:xfrm rot="10800000" flipH="1">
            <a:off x="2275275" y="3775375"/>
            <a:ext cx="3954000" cy="546600"/>
          </a:xfrm>
          <a:prstGeom prst="straightConnector1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9" name="Google Shape;159;p27"/>
          <p:cNvSpPr txBox="1"/>
          <p:nvPr/>
        </p:nvSpPr>
        <p:spPr>
          <a:xfrm>
            <a:off x="565550" y="3327200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</p:txBody>
      </p:sp>
      <p:cxnSp>
        <p:nvCxnSpPr>
          <p:cNvPr id="160" name="Google Shape;160;p27"/>
          <p:cNvCxnSpPr/>
          <p:nvPr/>
        </p:nvCxnSpPr>
        <p:spPr>
          <a:xfrm rot="10800000">
            <a:off x="2232425" y="2682575"/>
            <a:ext cx="0" cy="1703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27"/>
          <p:cNvCxnSpPr/>
          <p:nvPr/>
        </p:nvCxnSpPr>
        <p:spPr>
          <a:xfrm>
            <a:off x="2232425" y="4386275"/>
            <a:ext cx="418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Google Shape;162;p27"/>
          <p:cNvSpPr txBox="1"/>
          <p:nvPr/>
        </p:nvSpPr>
        <p:spPr>
          <a:xfrm>
            <a:off x="6298400" y="2571750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Processors</a:t>
            </a:r>
            <a:endParaRPr/>
          </a:p>
        </p:txBody>
      </p:sp>
      <p:sp>
        <p:nvSpPr>
          <p:cNvPr id="163" name="Google Shape;163;p27"/>
          <p:cNvSpPr txBox="1"/>
          <p:nvPr/>
        </p:nvSpPr>
        <p:spPr>
          <a:xfrm>
            <a:off x="1574000" y="2555075"/>
            <a:ext cx="76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10000</a:t>
            </a:r>
            <a:endParaRPr/>
          </a:p>
        </p:txBody>
      </p:sp>
      <p:sp>
        <p:nvSpPr>
          <p:cNvPr id="164" name="Google Shape;164;p27"/>
          <p:cNvSpPr txBox="1"/>
          <p:nvPr/>
        </p:nvSpPr>
        <p:spPr>
          <a:xfrm>
            <a:off x="1682350" y="3012275"/>
            <a:ext cx="76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</a:t>
            </a:r>
            <a:endParaRPr/>
          </a:p>
        </p:txBody>
      </p:sp>
      <p:sp>
        <p:nvSpPr>
          <p:cNvPr id="165" name="Google Shape;165;p27"/>
          <p:cNvSpPr txBox="1"/>
          <p:nvPr/>
        </p:nvSpPr>
        <p:spPr>
          <a:xfrm>
            <a:off x="1801425" y="3484975"/>
            <a:ext cx="76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</a:t>
            </a:r>
            <a:endParaRPr/>
          </a:p>
        </p:txBody>
      </p:sp>
      <p:sp>
        <p:nvSpPr>
          <p:cNvPr id="166" name="Google Shape;166;p27"/>
          <p:cNvSpPr txBox="1"/>
          <p:nvPr/>
        </p:nvSpPr>
        <p:spPr>
          <a:xfrm>
            <a:off x="1878800" y="3926675"/>
            <a:ext cx="76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167" name="Google Shape;167;p27"/>
          <p:cNvSpPr txBox="1"/>
          <p:nvPr/>
        </p:nvSpPr>
        <p:spPr>
          <a:xfrm>
            <a:off x="6298400" y="3223025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</a:t>
            </a:r>
            <a:endParaRPr/>
          </a:p>
        </p:txBody>
      </p:sp>
      <p:sp>
        <p:nvSpPr>
          <p:cNvPr id="168" name="Google Shape;168;p27"/>
          <p:cNvSpPr txBox="1"/>
          <p:nvPr/>
        </p:nvSpPr>
        <p:spPr>
          <a:xfrm>
            <a:off x="6278175" y="3623075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</a:t>
            </a:r>
            <a:endParaRPr/>
          </a:p>
        </p:txBody>
      </p:sp>
      <p:sp>
        <p:nvSpPr>
          <p:cNvPr id="169" name="Google Shape;169;p27"/>
          <p:cNvSpPr txBox="1"/>
          <p:nvPr/>
        </p:nvSpPr>
        <p:spPr>
          <a:xfrm>
            <a:off x="7233950" y="2913725"/>
            <a:ext cx="1786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“performance gap”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scrypt</a:t>
            </a:r>
            <a:endParaRPr/>
          </a:p>
        </p:txBody>
      </p:sp>
      <p:sp>
        <p:nvSpPr>
          <p:cNvPr id="175" name="Google Shape;175;p28"/>
          <p:cNvSpPr txBox="1">
            <a:spLocks noGrp="1"/>
          </p:cNvSpPr>
          <p:nvPr>
            <p:ph type="body" idx="1"/>
          </p:nvPr>
        </p:nvSpPr>
        <p:spPr>
          <a:xfrm>
            <a:off x="457200" y="1047750"/>
            <a:ext cx="8370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Memory hard hash function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r>
              <a:rPr lang="en" sz="2400" b="1" i="1"/>
              <a:t>Constant time/memory tradeoff</a:t>
            </a:r>
            <a:endParaRPr sz="2400" b="1" i="1"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Most widely used alternative Bitcoin puzzle 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Also used elsewhere in security (PW-hashing)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1. Fill memory with random values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2. Read from the memory in random order </a:t>
            </a:r>
            <a:endParaRPr/>
          </a:p>
        </p:txBody>
      </p:sp>
      <p:graphicFrame>
        <p:nvGraphicFramePr>
          <p:cNvPr id="176" name="Google Shape;176;p28"/>
          <p:cNvGraphicFramePr/>
          <p:nvPr/>
        </p:nvGraphicFramePr>
        <p:xfrm>
          <a:off x="9671600" y="414273"/>
          <a:ext cx="2297100" cy="2170350"/>
        </p:xfrm>
        <a:graphic>
          <a:graphicData uri="http://schemas.openxmlformats.org/drawingml/2006/table">
            <a:tbl>
              <a:tblPr>
                <a:noFill/>
                <a:tableStyleId>{47505201-CAD9-4368-9085-4135EE1A07A9}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1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</a:tr>
              <a:tr h="361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</a:tr>
              <a:tr h="361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</a:tr>
              <a:tr h="361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</a:tr>
              <a:tr h="361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</a:tr>
              <a:tr h="361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</a:tr>
            </a:tbl>
          </a:graphicData>
        </a:graphic>
      </p:graphicFrame>
      <p:sp>
        <p:nvSpPr>
          <p:cNvPr id="177" name="Google Shape;177;p28"/>
          <p:cNvSpPr txBox="1"/>
          <p:nvPr/>
        </p:nvSpPr>
        <p:spPr>
          <a:xfrm>
            <a:off x="2076725" y="746375"/>
            <a:ext cx="1936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Colin Percival, 2009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scrypt - step 1 of 2 (write)</a:t>
            </a:r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775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Input: 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X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en" sz="2400" b="1" baseline="-25000"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 = H(X)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en" sz="2400" b="1" baseline="-25000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 = H(V</a:t>
            </a:r>
            <a:r>
              <a:rPr lang="en" sz="2400" b="1" baseline="-25000"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) = H(H(X))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en" sz="2400" b="1" baseline="-25000"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 = H(V</a:t>
            </a:r>
            <a:r>
              <a:rPr lang="en" sz="2400" b="1" baseline="-25000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) = H</a:t>
            </a:r>
            <a:r>
              <a:rPr lang="en" sz="2400" b="1" baseline="30000"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(X)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en" sz="2400" b="1" baseline="-25000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 = H</a:t>
            </a:r>
            <a:r>
              <a:rPr lang="en" sz="2400" b="1" baseline="30000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(x)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84" name="Google Shape;184;p29"/>
          <p:cNvGraphicFramePr/>
          <p:nvPr/>
        </p:nvGraphicFramePr>
        <p:xfrm>
          <a:off x="4559950" y="1223397"/>
          <a:ext cx="3443250" cy="3247200"/>
        </p:xfrm>
        <a:graphic>
          <a:graphicData uri="http://schemas.openxmlformats.org/drawingml/2006/table">
            <a:tbl>
              <a:tblPr>
                <a:noFill/>
                <a:tableStyleId>{47505201-CAD9-4368-9085-4135EE1A07A9}</a:tableStyleId>
              </a:tblPr>
              <a:tblGrid>
                <a:gridCol w="573875"/>
                <a:gridCol w="573875"/>
                <a:gridCol w="573875"/>
                <a:gridCol w="573875"/>
                <a:gridCol w="573875"/>
                <a:gridCol w="573875"/>
              </a:tblGrid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</a:t>
                      </a:r>
                      <a:r>
                        <a:rPr lang="en" sz="1800" b="1" baseline="-25000"/>
                        <a:t>1</a:t>
                      </a:r>
                      <a:endParaRPr sz="1800" b="1" baseline="-25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graphicFrame>
        <p:nvGraphicFramePr>
          <p:cNvPr id="185" name="Google Shape;185;p29"/>
          <p:cNvGraphicFramePr/>
          <p:nvPr/>
        </p:nvGraphicFramePr>
        <p:xfrm>
          <a:off x="4559950" y="1223397"/>
          <a:ext cx="3443250" cy="3247200"/>
        </p:xfrm>
        <a:graphic>
          <a:graphicData uri="http://schemas.openxmlformats.org/drawingml/2006/table">
            <a:tbl>
              <a:tblPr>
                <a:noFill/>
                <a:tableStyleId>{47505201-CAD9-4368-9085-4135EE1A07A9}</a:tableStyleId>
              </a:tblPr>
              <a:tblGrid>
                <a:gridCol w="573875"/>
                <a:gridCol w="573875"/>
                <a:gridCol w="573875"/>
                <a:gridCol w="573875"/>
                <a:gridCol w="573875"/>
                <a:gridCol w="573875"/>
              </a:tblGrid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</a:t>
                      </a:r>
                      <a:r>
                        <a:rPr lang="en" sz="1800" b="1" baseline="-25000"/>
                        <a:t>1</a:t>
                      </a:r>
                      <a:endParaRPr sz="1800" b="1" baseline="-25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</a:t>
                      </a:r>
                      <a:r>
                        <a:rPr lang="en" sz="1800" b="1" baseline="-25000"/>
                        <a:t>2</a:t>
                      </a:r>
                      <a:endParaRPr sz="1800" b="1" baseline="-250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graphicFrame>
        <p:nvGraphicFramePr>
          <p:cNvPr id="186" name="Google Shape;186;p29"/>
          <p:cNvGraphicFramePr/>
          <p:nvPr/>
        </p:nvGraphicFramePr>
        <p:xfrm>
          <a:off x="4561000" y="1223397"/>
          <a:ext cx="3439950" cy="3252150"/>
        </p:xfrm>
        <a:graphic>
          <a:graphicData uri="http://schemas.openxmlformats.org/drawingml/2006/table">
            <a:tbl>
              <a:tblPr>
                <a:noFill/>
                <a:tableStyleId>{47505201-CAD9-4368-9085-4135EE1A07A9}</a:tableStyleId>
              </a:tblPr>
              <a:tblGrid>
                <a:gridCol w="573325"/>
                <a:gridCol w="573325"/>
                <a:gridCol w="573325"/>
                <a:gridCol w="573325"/>
                <a:gridCol w="573325"/>
                <a:gridCol w="573325"/>
              </a:tblGrid>
              <a:tr h="54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</a:t>
                      </a:r>
                      <a:r>
                        <a:rPr lang="en" sz="1800" b="1" baseline="-25000"/>
                        <a:t>1</a:t>
                      </a:r>
                      <a:endParaRPr sz="1800" b="1" baseline="-25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</a:t>
                      </a:r>
                      <a:r>
                        <a:rPr lang="en" sz="1800" b="1" baseline="-25000"/>
                        <a:t>2</a:t>
                      </a:r>
                      <a:endParaRPr sz="1800" b="1" baseline="-250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" sz="1800" b="1" baseline="-25000">
                          <a:solidFill>
                            <a:srgbClr val="FFFFFF"/>
                          </a:solidFill>
                        </a:rPr>
                        <a:t>3</a:t>
                      </a:r>
                      <a:endParaRPr sz="1800" b="1" baseline="-250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  <a:tr h="54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graphicFrame>
        <p:nvGraphicFramePr>
          <p:cNvPr id="187" name="Google Shape;187;p29"/>
          <p:cNvGraphicFramePr/>
          <p:nvPr/>
        </p:nvGraphicFramePr>
        <p:xfrm>
          <a:off x="4560550" y="1219272"/>
          <a:ext cx="3442050" cy="3255450"/>
        </p:xfrm>
        <a:graphic>
          <a:graphicData uri="http://schemas.openxmlformats.org/drawingml/2006/table">
            <a:tbl>
              <a:tblPr>
                <a:noFill/>
                <a:tableStyleId>{47505201-CAD9-4368-9085-4135EE1A07A9}</a:tableStyleId>
              </a:tblPr>
              <a:tblGrid>
                <a:gridCol w="573675"/>
                <a:gridCol w="573675"/>
                <a:gridCol w="573675"/>
                <a:gridCol w="573675"/>
                <a:gridCol w="573675"/>
                <a:gridCol w="573675"/>
              </a:tblGrid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</a:t>
                      </a:r>
                      <a:r>
                        <a:rPr lang="en" sz="1800" b="1" baseline="-25000"/>
                        <a:t>1</a:t>
                      </a:r>
                      <a:endParaRPr sz="1800" b="1" baseline="-25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</a:t>
                      </a:r>
                      <a:r>
                        <a:rPr lang="en" sz="1800" b="1" baseline="-25000"/>
                        <a:t>2</a:t>
                      </a:r>
                      <a:endParaRPr sz="1800" b="1" baseline="-250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" sz="1800" b="1" baseline="-25000">
                          <a:solidFill>
                            <a:srgbClr val="FFFFFF"/>
                          </a:solidFill>
                        </a:rPr>
                        <a:t>3</a:t>
                      </a:r>
                      <a:endParaRPr sz="1800" b="1" baseline="-250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</a:tr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</a:tr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….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</a:tr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…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</a:tr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</a:tr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</a:t>
                      </a:r>
                      <a:r>
                        <a:rPr lang="en" sz="1800" b="1" baseline="-25000"/>
                        <a:t>N</a:t>
                      </a:r>
                      <a:endParaRPr sz="1800" b="1" baseline="-25000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</a:tr>
            </a:tbl>
          </a:graphicData>
        </a:graphic>
      </p:graphicFrame>
      <p:cxnSp>
        <p:nvCxnSpPr>
          <p:cNvPr id="188" name="Google Shape;188;p29"/>
          <p:cNvCxnSpPr/>
          <p:nvPr/>
        </p:nvCxnSpPr>
        <p:spPr>
          <a:xfrm rot="10800000" flipH="1">
            <a:off x="2230050" y="1500225"/>
            <a:ext cx="2442000" cy="6339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9" name="Google Shape;189;p29"/>
          <p:cNvCxnSpPr/>
          <p:nvPr/>
        </p:nvCxnSpPr>
        <p:spPr>
          <a:xfrm rot="10800000" flipH="1">
            <a:off x="4031150" y="1510750"/>
            <a:ext cx="1176600" cy="10521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0" name="Google Shape;190;p29"/>
          <p:cNvCxnSpPr/>
          <p:nvPr/>
        </p:nvCxnSpPr>
        <p:spPr>
          <a:xfrm rot="10800000" flipH="1">
            <a:off x="3604000" y="1500500"/>
            <a:ext cx="2193000" cy="14895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1" name="Google Shape;191;p29"/>
          <p:cNvCxnSpPr/>
          <p:nvPr/>
        </p:nvCxnSpPr>
        <p:spPr>
          <a:xfrm>
            <a:off x="2260300" y="3942175"/>
            <a:ext cx="5262000" cy="2370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scrypt - step 2 of 2 (read)</a:t>
            </a:r>
            <a:endParaRPr/>
          </a:p>
        </p:txBody>
      </p:sp>
      <p:sp>
        <p:nvSpPr>
          <p:cNvPr id="197" name="Google Shape;197;p30"/>
          <p:cNvSpPr txBox="1">
            <a:spLocks noGrp="1"/>
          </p:cNvSpPr>
          <p:nvPr>
            <p:ph type="body" idx="1"/>
          </p:nvPr>
        </p:nvSpPr>
        <p:spPr>
          <a:xfrm>
            <a:off x="609600" y="13525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Input: X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A := H</a:t>
            </a:r>
            <a:r>
              <a:rPr lang="en" sz="2400" b="1" baseline="30000">
                <a:latin typeface="Courier New"/>
                <a:ea typeface="Courier New"/>
                <a:cs typeface="Courier New"/>
                <a:sym typeface="Courier New"/>
              </a:rPr>
              <a:t>N+1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(X)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For N iterations: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i := A    mod N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	A := H(A xor V</a:t>
            </a:r>
            <a:r>
              <a:rPr lang="en" sz="2400" b="1" baseline="-25000"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Output: A</a:t>
            </a:r>
            <a:endParaRPr/>
          </a:p>
        </p:txBody>
      </p:sp>
      <p:graphicFrame>
        <p:nvGraphicFramePr>
          <p:cNvPr id="198" name="Google Shape;198;p30"/>
          <p:cNvGraphicFramePr/>
          <p:nvPr/>
        </p:nvGraphicFramePr>
        <p:xfrm>
          <a:off x="4560550" y="1219272"/>
          <a:ext cx="3442050" cy="3255450"/>
        </p:xfrm>
        <a:graphic>
          <a:graphicData uri="http://schemas.openxmlformats.org/drawingml/2006/table">
            <a:tbl>
              <a:tblPr>
                <a:noFill/>
                <a:tableStyleId>{47505201-CAD9-4368-9085-4135EE1A07A9}</a:tableStyleId>
              </a:tblPr>
              <a:tblGrid>
                <a:gridCol w="573675"/>
                <a:gridCol w="573675"/>
                <a:gridCol w="573675"/>
                <a:gridCol w="573675"/>
                <a:gridCol w="573675"/>
                <a:gridCol w="573675"/>
              </a:tblGrid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</a:t>
                      </a:r>
                      <a:r>
                        <a:rPr lang="en" sz="1800" b="1" baseline="-25000"/>
                        <a:t>1</a:t>
                      </a:r>
                      <a:endParaRPr sz="1800" b="1" baseline="-25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</a:t>
                      </a:r>
                      <a:r>
                        <a:rPr lang="en" sz="1800" b="1" baseline="-25000"/>
                        <a:t>2</a:t>
                      </a:r>
                      <a:endParaRPr sz="1800" b="1" baseline="-25000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" sz="1800" b="1" baseline="-25000">
                          <a:solidFill>
                            <a:srgbClr val="FFFFFF"/>
                          </a:solidFill>
                        </a:rPr>
                        <a:t>3</a:t>
                      </a:r>
                      <a:endParaRPr sz="1800" b="1" baseline="-250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</a:tr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</a:tr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….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</a:tr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…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</a:tr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</a:tr>
              <a:tr h="54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...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</a:t>
                      </a:r>
                      <a:r>
                        <a:rPr lang="en" sz="1800" b="1" baseline="-25000"/>
                        <a:t>N</a:t>
                      </a:r>
                      <a:endParaRPr sz="1800" b="1" baseline="-25000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</a:tr>
            </a:tbl>
          </a:graphicData>
        </a:graphic>
      </p:graphicFrame>
      <p:cxnSp>
        <p:nvCxnSpPr>
          <p:cNvPr id="199" name="Google Shape;199;p30"/>
          <p:cNvCxnSpPr/>
          <p:nvPr/>
        </p:nvCxnSpPr>
        <p:spPr>
          <a:xfrm rot="10800000" flipH="1">
            <a:off x="3758800" y="3300525"/>
            <a:ext cx="3279000" cy="4821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0" name="Google Shape;200;p30"/>
          <p:cNvCxnSpPr/>
          <p:nvPr/>
        </p:nvCxnSpPr>
        <p:spPr>
          <a:xfrm rot="10800000" flipH="1">
            <a:off x="3758800" y="2078925"/>
            <a:ext cx="2228700" cy="17037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1" name="Google Shape;201;p30"/>
          <p:cNvCxnSpPr/>
          <p:nvPr/>
        </p:nvCxnSpPr>
        <p:spPr>
          <a:xfrm rot="10800000" flipH="1">
            <a:off x="3758800" y="2657625"/>
            <a:ext cx="3804000" cy="11250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scrypt - time/memory tradeoff</a:t>
            </a:r>
            <a:endParaRPr/>
          </a:p>
        </p:txBody>
      </p:sp>
      <p:sp>
        <p:nvSpPr>
          <p:cNvPr id="207" name="Google Shape;207;p31"/>
          <p:cNvSpPr txBox="1">
            <a:spLocks noGrp="1"/>
          </p:cNvSpPr>
          <p:nvPr>
            <p:ph type="body" idx="1"/>
          </p:nvPr>
        </p:nvSpPr>
        <p:spPr>
          <a:xfrm>
            <a:off x="457200" y="10477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is this memory-hard?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Reduce memory by half, 1.5x the # steps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08" name="Google Shape;208;p31"/>
          <p:cNvGraphicFramePr/>
          <p:nvPr/>
        </p:nvGraphicFramePr>
        <p:xfrm>
          <a:off x="1466650" y="2484022"/>
          <a:ext cx="2649150" cy="2519500"/>
        </p:xfrm>
        <a:graphic>
          <a:graphicData uri="http://schemas.openxmlformats.org/drawingml/2006/table">
            <a:tbl>
              <a:tblPr>
                <a:noFill/>
                <a:tableStyleId>{47505201-CAD9-4368-9085-4135EE1A07A9}</a:tableStyleId>
              </a:tblPr>
              <a:tblGrid>
                <a:gridCol w="441525"/>
                <a:gridCol w="441525"/>
                <a:gridCol w="441525"/>
                <a:gridCol w="441525"/>
                <a:gridCol w="441525"/>
                <a:gridCol w="441525"/>
              </a:tblGrid>
              <a:tr h="395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V</a:t>
                      </a:r>
                      <a:r>
                        <a:rPr lang="en" b="1" baseline="-25000"/>
                        <a:t>1</a:t>
                      </a:r>
                      <a:endParaRPr b="1" baseline="-25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baseline="-25000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" b="1" baseline="-25000">
                          <a:solidFill>
                            <a:srgbClr val="FFFFFF"/>
                          </a:solidFill>
                        </a:rPr>
                        <a:t>3</a:t>
                      </a:r>
                      <a:endParaRPr b="1" baseline="-250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V</a:t>
                      </a:r>
                      <a:r>
                        <a:rPr lang="en" b="1" baseline="-25000"/>
                        <a:t>5</a:t>
                      </a:r>
                      <a:endParaRPr b="1" baseline="-25000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</a:tr>
              <a:tr h="395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...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...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</a:tr>
              <a:tr h="395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...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….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...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</a:tr>
              <a:tr h="395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...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V</a:t>
                      </a:r>
                      <a:r>
                        <a:rPr lang="en" b="1" baseline="-25000"/>
                        <a:t>i-1</a:t>
                      </a:r>
                      <a:endParaRPr b="1" baseline="-25000"/>
                    </a:p>
                  </a:txBody>
                  <a:tcPr marL="91425" marR="91425" marT="91425" marB="91425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999999"/>
                          </a:solidFill>
                        </a:rPr>
                        <a:t>V</a:t>
                      </a:r>
                      <a:r>
                        <a:rPr lang="en" b="1" baseline="-25000">
                          <a:solidFill>
                            <a:srgbClr val="999999"/>
                          </a:solidFill>
                        </a:rPr>
                        <a:t>i</a:t>
                      </a:r>
                      <a:endParaRPr b="1" baseline="-25000">
                        <a:solidFill>
                          <a:srgbClr val="999999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...</a:t>
                      </a:r>
                      <a:endParaRPr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</a:tr>
              <a:tr h="395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...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...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...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</a:tr>
              <a:tr h="395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...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...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...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baseline="-25000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209" name="Google Shape;209;p31"/>
          <p:cNvSpPr txBox="1"/>
          <p:nvPr/>
        </p:nvSpPr>
        <p:spPr>
          <a:xfrm>
            <a:off x="4918475" y="3075375"/>
            <a:ext cx="3889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Need to access V</a:t>
            </a:r>
            <a:r>
              <a:rPr lang="en" sz="1800" baseline="-25000"/>
              <a:t>i</a:t>
            </a:r>
            <a:r>
              <a:rPr lang="en" sz="1800"/>
              <a:t>   where i is even?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Access V</a:t>
            </a:r>
            <a:r>
              <a:rPr lang="en" sz="1800" baseline="-25000"/>
              <a:t>i-1</a:t>
            </a:r>
            <a:r>
              <a:rPr lang="en" sz="1800"/>
              <a:t> 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Compute V</a:t>
            </a:r>
            <a:r>
              <a:rPr lang="en" sz="1800" baseline="-25000"/>
              <a:t>i</a:t>
            </a:r>
            <a:r>
              <a:rPr lang="en" sz="1800"/>
              <a:t> = H(V</a:t>
            </a:r>
            <a:r>
              <a:rPr lang="en" sz="1800" baseline="-25000"/>
              <a:t>i-1</a:t>
            </a:r>
            <a:r>
              <a:rPr lang="en" sz="1800"/>
              <a:t>)</a:t>
            </a:r>
            <a:endParaRPr sz="1800"/>
          </a:p>
        </p:txBody>
      </p:sp>
      <p:cxnSp>
        <p:nvCxnSpPr>
          <p:cNvPr id="210" name="Google Shape;210;p31"/>
          <p:cNvCxnSpPr/>
          <p:nvPr/>
        </p:nvCxnSpPr>
        <p:spPr>
          <a:xfrm flipH="1">
            <a:off x="3128975" y="3303975"/>
            <a:ext cx="1789500" cy="553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scrypt</a:t>
            </a:r>
            <a:endParaRPr/>
          </a:p>
        </p:txBody>
      </p:sp>
      <p:sp>
        <p:nvSpPr>
          <p:cNvPr id="216" name="Google Shape;216;p3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Disadvantages: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Also requires N steps, N memory to check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it actually ASIC resistant?</a:t>
            </a:r>
            <a:endParaRPr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scrypt ASICs </a:t>
            </a:r>
            <a:r>
              <a:rPr lang="en" sz="2400" i="1"/>
              <a:t>are</a:t>
            </a:r>
            <a:r>
              <a:rPr lang="en" sz="2400"/>
              <a:t> already available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Future: PW-hashing research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7" name="Google Shape;2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2925" y="2638425"/>
            <a:ext cx="2376475" cy="18551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2"/>
          <p:cNvSpPr txBox="1"/>
          <p:nvPr/>
        </p:nvSpPr>
        <p:spPr>
          <a:xfrm>
            <a:off x="6329375" y="4487475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http://zeusminer.com/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Cuckoo hash cycles</a:t>
            </a:r>
            <a:endParaRPr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Memory hard puzzle that’s cheap to verify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Input: X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For i = 1 to E: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	a := H</a:t>
            </a:r>
            <a:r>
              <a:rPr lang="en" sz="2400" b="1" baseline="-25000" dirty="0"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(X + i)</a:t>
            </a:r>
            <a:endParaRPr sz="24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b := N + H</a:t>
            </a:r>
            <a:r>
              <a:rPr lang="en" sz="2400" b="1" baseline="-25000" dirty="0"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(X + i)</a:t>
            </a:r>
            <a:endParaRPr sz="24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" b="1" dirty="0"/>
              <a:t> </a:t>
            </a: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 edge(a mod N, b mod N)</a:t>
            </a:r>
            <a:endParaRPr sz="24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Is there a cycle of size K?  </a:t>
            </a:r>
            <a:r>
              <a:rPr lang="en" sz="2400" dirty="0"/>
              <a:t>If so, Output: X, K edges</a:t>
            </a:r>
            <a:endParaRPr sz="2400" dirty="0"/>
          </a:p>
        </p:txBody>
      </p:sp>
      <p:cxnSp>
        <p:nvCxnSpPr>
          <p:cNvPr id="225" name="Google Shape;225;p33"/>
          <p:cNvCxnSpPr>
            <a:stCxn id="226" idx="2"/>
            <a:endCxn id="227" idx="0"/>
          </p:cNvCxnSpPr>
          <p:nvPr/>
        </p:nvCxnSpPr>
        <p:spPr>
          <a:xfrm>
            <a:off x="5800675" y="2982450"/>
            <a:ext cx="0" cy="47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" name="Google Shape;228;p33"/>
          <p:cNvCxnSpPr>
            <a:endCxn id="229" idx="0"/>
          </p:cNvCxnSpPr>
          <p:nvPr/>
        </p:nvCxnSpPr>
        <p:spPr>
          <a:xfrm>
            <a:off x="6164875" y="2982450"/>
            <a:ext cx="1456800" cy="47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33"/>
          <p:cNvCxnSpPr>
            <a:stCxn id="231" idx="2"/>
            <a:endCxn id="232" idx="0"/>
          </p:cNvCxnSpPr>
          <p:nvPr/>
        </p:nvCxnSpPr>
        <p:spPr>
          <a:xfrm flipH="1">
            <a:off x="6893275" y="2982450"/>
            <a:ext cx="728400" cy="47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33"/>
          <p:cNvCxnSpPr>
            <a:stCxn id="234" idx="2"/>
            <a:endCxn id="235" idx="0"/>
          </p:cNvCxnSpPr>
          <p:nvPr/>
        </p:nvCxnSpPr>
        <p:spPr>
          <a:xfrm flipH="1">
            <a:off x="6529075" y="2982450"/>
            <a:ext cx="364200" cy="47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6" name="Google Shape;236;p33"/>
          <p:cNvCxnSpPr>
            <a:endCxn id="232" idx="0"/>
          </p:cNvCxnSpPr>
          <p:nvPr/>
        </p:nvCxnSpPr>
        <p:spPr>
          <a:xfrm>
            <a:off x="6893275" y="2982450"/>
            <a:ext cx="0" cy="47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7" name="Google Shape;237;p33"/>
          <p:cNvCxnSpPr>
            <a:endCxn id="235" idx="0"/>
          </p:cNvCxnSpPr>
          <p:nvPr/>
        </p:nvCxnSpPr>
        <p:spPr>
          <a:xfrm flipH="1">
            <a:off x="6529075" y="2982450"/>
            <a:ext cx="1092600" cy="47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" name="Google Shape;238;p33"/>
          <p:cNvCxnSpPr>
            <a:stCxn id="239" idx="0"/>
            <a:endCxn id="240" idx="2"/>
          </p:cNvCxnSpPr>
          <p:nvPr/>
        </p:nvCxnSpPr>
        <p:spPr>
          <a:xfrm rot="10800000" flipH="1">
            <a:off x="6164875" y="2982450"/>
            <a:ext cx="364200" cy="47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" name="Google Shape;241;p33"/>
          <p:cNvCxnSpPr/>
          <p:nvPr/>
        </p:nvCxnSpPr>
        <p:spPr>
          <a:xfrm flipH="1">
            <a:off x="6893275" y="2982450"/>
            <a:ext cx="728400" cy="474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" name="Google Shape;242;p33"/>
          <p:cNvCxnSpPr/>
          <p:nvPr/>
        </p:nvCxnSpPr>
        <p:spPr>
          <a:xfrm flipH="1">
            <a:off x="6529075" y="2982450"/>
            <a:ext cx="364200" cy="474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Google Shape;243;p33"/>
          <p:cNvCxnSpPr/>
          <p:nvPr/>
        </p:nvCxnSpPr>
        <p:spPr>
          <a:xfrm flipH="1">
            <a:off x="6529075" y="2982450"/>
            <a:ext cx="1092600" cy="474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4" name="Google Shape;244;p33"/>
          <p:cNvCxnSpPr/>
          <p:nvPr/>
        </p:nvCxnSpPr>
        <p:spPr>
          <a:xfrm>
            <a:off x="6893275" y="2982450"/>
            <a:ext cx="0" cy="474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5" name="Google Shape;245;p33"/>
          <p:cNvSpPr/>
          <p:nvPr/>
        </p:nvSpPr>
        <p:spPr>
          <a:xfrm rot="5400000">
            <a:off x="6638400" y="1163400"/>
            <a:ext cx="153600" cy="2193000"/>
          </a:xfrm>
          <a:prstGeom prst="leftBrace">
            <a:avLst>
              <a:gd name="adj1" fmla="val 8333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3"/>
          <p:cNvSpPr txBox="1"/>
          <p:nvPr/>
        </p:nvSpPr>
        <p:spPr>
          <a:xfrm>
            <a:off x="6605275" y="1803300"/>
            <a:ext cx="364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</a:t>
            </a:r>
            <a:endParaRPr/>
          </a:p>
        </p:txBody>
      </p:sp>
      <p:sp>
        <p:nvSpPr>
          <p:cNvPr id="247" name="Google Shape;247;p33"/>
          <p:cNvSpPr txBox="1"/>
          <p:nvPr/>
        </p:nvSpPr>
        <p:spPr>
          <a:xfrm>
            <a:off x="4362725" y="822575"/>
            <a:ext cx="1802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John Tromp, 2014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48" name="Google Shape;248;p33"/>
          <p:cNvSpPr/>
          <p:nvPr/>
        </p:nvSpPr>
        <p:spPr>
          <a:xfrm>
            <a:off x="5685025" y="2751150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3"/>
          <p:cNvSpPr/>
          <p:nvPr/>
        </p:nvSpPr>
        <p:spPr>
          <a:xfrm>
            <a:off x="6049225" y="2751150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3"/>
          <p:cNvSpPr/>
          <p:nvPr/>
        </p:nvSpPr>
        <p:spPr>
          <a:xfrm>
            <a:off x="6049225" y="3456425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3"/>
          <p:cNvSpPr/>
          <p:nvPr/>
        </p:nvSpPr>
        <p:spPr>
          <a:xfrm>
            <a:off x="5685025" y="3456425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3"/>
          <p:cNvSpPr/>
          <p:nvPr/>
        </p:nvSpPr>
        <p:spPr>
          <a:xfrm>
            <a:off x="6777625" y="2751150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3"/>
          <p:cNvSpPr/>
          <p:nvPr/>
        </p:nvSpPr>
        <p:spPr>
          <a:xfrm>
            <a:off x="6413425" y="2751150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3"/>
          <p:cNvSpPr/>
          <p:nvPr/>
        </p:nvSpPr>
        <p:spPr>
          <a:xfrm>
            <a:off x="7506025" y="2751150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3"/>
          <p:cNvSpPr/>
          <p:nvPr/>
        </p:nvSpPr>
        <p:spPr>
          <a:xfrm>
            <a:off x="7141825" y="2751150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3"/>
          <p:cNvSpPr/>
          <p:nvPr/>
        </p:nvSpPr>
        <p:spPr>
          <a:xfrm>
            <a:off x="6777625" y="3473100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3"/>
          <p:cNvSpPr/>
          <p:nvPr/>
        </p:nvSpPr>
        <p:spPr>
          <a:xfrm>
            <a:off x="6413425" y="3473100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3"/>
          <p:cNvSpPr/>
          <p:nvPr/>
        </p:nvSpPr>
        <p:spPr>
          <a:xfrm>
            <a:off x="7141825" y="3473100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3"/>
          <p:cNvSpPr/>
          <p:nvPr/>
        </p:nvSpPr>
        <p:spPr>
          <a:xfrm>
            <a:off x="7506025" y="3473100"/>
            <a:ext cx="231300" cy="2313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 more approaches</a:t>
            </a:r>
            <a:endParaRPr/>
          </a:p>
        </p:txBody>
      </p:sp>
      <p:sp>
        <p:nvSpPr>
          <p:cNvPr id="265" name="Google Shape;265;p3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More complicated hash functions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  X11:  11 different hash functions combined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Moving target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  Change the puzzle periodically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Puzzles are the core of Bitcoin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0" name="Google Shape;60;p17"/>
          <p:cNvSpPr txBox="1">
            <a:spLocks noGrp="1"/>
          </p:cNvSpPr>
          <p:nvPr>
            <p:ph type="body" idx="1"/>
          </p:nvPr>
        </p:nvSpPr>
        <p:spPr>
          <a:xfrm>
            <a:off x="457200" y="10477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Incentive system steers participants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Basic features of Bitcoin’s puzzle (recap)</a:t>
            </a:r>
            <a:endParaRPr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The puzzle is difficult to solve, so attacks are costly</a:t>
            </a:r>
            <a:endParaRPr sz="24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… but not too hard, so honest miners are compensated</a:t>
            </a:r>
            <a:endParaRPr sz="24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What other features could a puzzle have?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 argument: SHA2 is fine</a:t>
            </a:r>
            <a:endParaRPr/>
          </a:p>
        </p:txBody>
      </p:sp>
      <p:sp>
        <p:nvSpPr>
          <p:cNvPr id="271" name="Google Shape;271;p3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Bitcoin Mining ASICs aren’t changing much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Big ASICs only marginally more performant than small ones</a:t>
            </a:r>
            <a:endParaRPr sz="2400"/>
          </a:p>
        </p:txBody>
      </p:sp>
      <p:sp>
        <p:nvSpPr>
          <p:cNvPr id="272" name="Google Shape;272;p35"/>
          <p:cNvSpPr/>
          <p:nvPr/>
        </p:nvSpPr>
        <p:spPr>
          <a:xfrm>
            <a:off x="1382325" y="3601650"/>
            <a:ext cx="803675" cy="428700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SHA2</a:t>
            </a:r>
            <a:endParaRPr/>
          </a:p>
        </p:txBody>
      </p:sp>
      <p:sp>
        <p:nvSpPr>
          <p:cNvPr id="273" name="Google Shape;273;p35"/>
          <p:cNvSpPr txBox="1"/>
          <p:nvPr/>
        </p:nvSpPr>
        <p:spPr>
          <a:xfrm>
            <a:off x="942975" y="3162300"/>
            <a:ext cx="2003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Ordinary SHA2 Circuit</a:t>
            </a:r>
            <a:endParaRPr/>
          </a:p>
        </p:txBody>
      </p:sp>
      <p:sp>
        <p:nvSpPr>
          <p:cNvPr id="274" name="Google Shape;274;p35"/>
          <p:cNvSpPr/>
          <p:nvPr/>
        </p:nvSpPr>
        <p:spPr>
          <a:xfrm>
            <a:off x="3376625" y="2764625"/>
            <a:ext cx="1703700" cy="21216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35"/>
          <p:cNvGrpSpPr/>
          <p:nvPr/>
        </p:nvGrpSpPr>
        <p:grpSpPr>
          <a:xfrm>
            <a:off x="3561150" y="2959925"/>
            <a:ext cx="1304925" cy="1240225"/>
            <a:chOff x="4856550" y="2274125"/>
            <a:chExt cx="1304925" cy="1240225"/>
          </a:xfrm>
        </p:grpSpPr>
        <p:sp>
          <p:nvSpPr>
            <p:cNvPr id="276" name="Google Shape;276;p35"/>
            <p:cNvSpPr/>
            <p:nvPr/>
          </p:nvSpPr>
          <p:spPr>
            <a:xfrm>
              <a:off x="4856550" y="2274125"/>
              <a:ext cx="610822" cy="325825"/>
            </a:xfrm>
            <a:prstGeom prst="flowChartOffpageConnector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SHA2</a:t>
              </a:r>
              <a:endParaRPr sz="1000"/>
            </a:p>
          </p:txBody>
        </p:sp>
        <p:sp>
          <p:nvSpPr>
            <p:cNvPr id="277" name="Google Shape;277;p35"/>
            <p:cNvSpPr/>
            <p:nvPr/>
          </p:nvSpPr>
          <p:spPr>
            <a:xfrm>
              <a:off x="5550653" y="2274125"/>
              <a:ext cx="610822" cy="325825"/>
            </a:xfrm>
            <a:prstGeom prst="flowChartOffpageConnector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SHA2</a:t>
              </a:r>
              <a:endParaRPr sz="1000"/>
            </a:p>
          </p:txBody>
        </p:sp>
        <p:sp>
          <p:nvSpPr>
            <p:cNvPr id="278" name="Google Shape;278;p35"/>
            <p:cNvSpPr/>
            <p:nvPr/>
          </p:nvSpPr>
          <p:spPr>
            <a:xfrm>
              <a:off x="5550653" y="2731325"/>
              <a:ext cx="610822" cy="325825"/>
            </a:xfrm>
            <a:prstGeom prst="flowChartOffpageConnector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SHA2</a:t>
              </a:r>
              <a:endParaRPr sz="1000"/>
            </a:p>
          </p:txBody>
        </p:sp>
        <p:sp>
          <p:nvSpPr>
            <p:cNvPr id="279" name="Google Shape;279;p35"/>
            <p:cNvSpPr/>
            <p:nvPr/>
          </p:nvSpPr>
          <p:spPr>
            <a:xfrm>
              <a:off x="5550653" y="3188525"/>
              <a:ext cx="610822" cy="325825"/>
            </a:xfrm>
            <a:prstGeom prst="flowChartOffpageConnector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SHA2</a:t>
              </a:r>
              <a:endParaRPr sz="1000"/>
            </a:p>
          </p:txBody>
        </p:sp>
        <p:sp>
          <p:nvSpPr>
            <p:cNvPr id="280" name="Google Shape;280;p35"/>
            <p:cNvSpPr/>
            <p:nvPr/>
          </p:nvSpPr>
          <p:spPr>
            <a:xfrm>
              <a:off x="4856550" y="3188525"/>
              <a:ext cx="610822" cy="325825"/>
            </a:xfrm>
            <a:prstGeom prst="flowChartOffpageConnector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SHA2</a:t>
              </a:r>
              <a:endParaRPr sz="1000"/>
            </a:p>
          </p:txBody>
        </p:sp>
        <p:sp>
          <p:nvSpPr>
            <p:cNvPr id="281" name="Google Shape;281;p35"/>
            <p:cNvSpPr/>
            <p:nvPr/>
          </p:nvSpPr>
          <p:spPr>
            <a:xfrm>
              <a:off x="4856550" y="2731325"/>
              <a:ext cx="610822" cy="325825"/>
            </a:xfrm>
            <a:prstGeom prst="flowChartOffpageConnector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SHA2</a:t>
              </a:r>
              <a:endParaRPr sz="1000"/>
            </a:p>
          </p:txBody>
        </p:sp>
      </p:grpSp>
      <p:sp>
        <p:nvSpPr>
          <p:cNvPr id="282" name="Google Shape;282;p35"/>
          <p:cNvSpPr/>
          <p:nvPr/>
        </p:nvSpPr>
        <p:spPr>
          <a:xfrm>
            <a:off x="5510225" y="2688425"/>
            <a:ext cx="2338500" cy="21978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5"/>
          <p:cNvSpPr/>
          <p:nvPr/>
        </p:nvSpPr>
        <p:spPr>
          <a:xfrm>
            <a:off x="5694750" y="28075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84" name="Google Shape;284;p35"/>
          <p:cNvSpPr/>
          <p:nvPr/>
        </p:nvSpPr>
        <p:spPr>
          <a:xfrm>
            <a:off x="6388853" y="28075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85" name="Google Shape;285;p35"/>
          <p:cNvSpPr/>
          <p:nvPr/>
        </p:nvSpPr>
        <p:spPr>
          <a:xfrm>
            <a:off x="6388853" y="32647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86" name="Google Shape;286;p35"/>
          <p:cNvSpPr/>
          <p:nvPr/>
        </p:nvSpPr>
        <p:spPr>
          <a:xfrm>
            <a:off x="6388853" y="37219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87" name="Google Shape;287;p35"/>
          <p:cNvSpPr/>
          <p:nvPr/>
        </p:nvSpPr>
        <p:spPr>
          <a:xfrm>
            <a:off x="5694750" y="37219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88" name="Google Shape;288;p35"/>
          <p:cNvSpPr/>
          <p:nvPr/>
        </p:nvSpPr>
        <p:spPr>
          <a:xfrm>
            <a:off x="5694750" y="32647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89" name="Google Shape;289;p35"/>
          <p:cNvSpPr/>
          <p:nvPr/>
        </p:nvSpPr>
        <p:spPr>
          <a:xfrm>
            <a:off x="7066350" y="28075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90" name="Google Shape;290;p35"/>
          <p:cNvSpPr/>
          <p:nvPr/>
        </p:nvSpPr>
        <p:spPr>
          <a:xfrm>
            <a:off x="7066350" y="37219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91" name="Google Shape;291;p35"/>
          <p:cNvSpPr/>
          <p:nvPr/>
        </p:nvSpPr>
        <p:spPr>
          <a:xfrm>
            <a:off x="7066350" y="32647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92" name="Google Shape;292;p35"/>
          <p:cNvSpPr/>
          <p:nvPr/>
        </p:nvSpPr>
        <p:spPr>
          <a:xfrm>
            <a:off x="6388853" y="41791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93" name="Google Shape;293;p35"/>
          <p:cNvSpPr/>
          <p:nvPr/>
        </p:nvSpPr>
        <p:spPr>
          <a:xfrm>
            <a:off x="5694750" y="41791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94" name="Google Shape;294;p35"/>
          <p:cNvSpPr/>
          <p:nvPr/>
        </p:nvSpPr>
        <p:spPr>
          <a:xfrm>
            <a:off x="7066350" y="4179125"/>
            <a:ext cx="610822" cy="325825"/>
          </a:xfrm>
          <a:prstGeom prst="flowChartOffpageConnector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SHA2</a:t>
            </a:r>
            <a:endParaRPr sz="1000"/>
          </a:p>
        </p:txBody>
      </p:sp>
      <p:sp>
        <p:nvSpPr>
          <p:cNvPr id="295" name="Google Shape;295;p35"/>
          <p:cNvSpPr txBox="1"/>
          <p:nvPr/>
        </p:nvSpPr>
        <p:spPr>
          <a:xfrm>
            <a:off x="4040975" y="4349350"/>
            <a:ext cx="435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96" name="Google Shape;296;p35"/>
          <p:cNvSpPr txBox="1"/>
          <p:nvPr/>
        </p:nvSpPr>
        <p:spPr>
          <a:xfrm>
            <a:off x="6555575" y="4501750"/>
            <a:ext cx="435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97" name="Google Shape;297;p35"/>
          <p:cNvSpPr txBox="1"/>
          <p:nvPr/>
        </p:nvSpPr>
        <p:spPr>
          <a:xfrm>
            <a:off x="3457575" y="2400300"/>
            <a:ext cx="1631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Affordable ASIC</a:t>
            </a:r>
            <a:endParaRPr/>
          </a:p>
        </p:txBody>
      </p:sp>
      <p:sp>
        <p:nvSpPr>
          <p:cNvPr id="298" name="Google Shape;298;p35"/>
          <p:cNvSpPr txBox="1"/>
          <p:nvPr/>
        </p:nvSpPr>
        <p:spPr>
          <a:xfrm>
            <a:off x="5895975" y="2324100"/>
            <a:ext cx="1631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Expensive ASIC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6"/>
          <p:cNvSpPr txBox="1">
            <a:spLocks noGrp="1"/>
          </p:cNvSpPr>
          <p:nvPr>
            <p:ph type="subTitle" idx="1"/>
          </p:nvPr>
        </p:nvSpPr>
        <p:spPr>
          <a:xfrm>
            <a:off x="685800" y="1690471"/>
            <a:ext cx="7772400" cy="17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" dirty="0" smtClean="0"/>
              <a:t>Proof-of-useful-work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Primecoin</a:t>
            </a:r>
            <a:endParaRPr/>
          </a:p>
        </p:txBody>
      </p:sp>
      <p:sp>
        <p:nvSpPr>
          <p:cNvPr id="322" name="Google Shape;322;p3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Puzzle based on finding large prime numbers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Cunningham </a:t>
            </a:r>
            <a:r>
              <a:rPr lang="en" dirty="0"/>
              <a:t>chain: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ea typeface="Courier New"/>
                <a:cs typeface="Courier New"/>
              </a:rPr>
              <a:t>	</a:t>
            </a:r>
            <a:r>
              <a:rPr lang="en" sz="2400" b="1" dirty="0" smtClean="0"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 sz="2400" b="1" baseline="-25000" dirty="0" smtClean="0"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, p</a:t>
            </a:r>
            <a:r>
              <a:rPr lang="en" sz="2400" b="1" baseline="-25000" dirty="0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, … p</a:t>
            </a:r>
            <a:r>
              <a:rPr lang="en" sz="2400" b="1" baseline="-25000" dirty="0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dirty="0"/>
              <a:t>      where   </a:t>
            </a: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 sz="2400" b="1" baseline="-25000" dirty="0"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 = 2</a:t>
            </a:r>
            <a:r>
              <a:rPr lang="en" sz="2400" b="1" baseline="30000" dirty="0"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 a + 1</a:t>
            </a:r>
            <a:endParaRPr sz="24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" dirty="0" smtClean="0"/>
              <a:t>Each</a:t>
            </a:r>
            <a:r>
              <a:rPr lang="en" sz="2400" b="1" dirty="0" smtClean="0"/>
              <a:t> </a:t>
            </a: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 sz="2400" b="1" baseline="-25000" dirty="0"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" dirty="0"/>
              <a:t>is a large (probable) prime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" sz="2400" b="1" dirty="0" smtClean="0"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 sz="2400" b="1" baseline="-25000" dirty="0" smtClean="0"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2400" b="1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dirty="0"/>
              <a:t>is divisible by</a:t>
            </a:r>
            <a:r>
              <a:rPr lang="en" sz="2400" b="1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H(prev || mrkl_root || nonce)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23" name="Google Shape;32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8275" y="52400"/>
            <a:ext cx="1251350" cy="121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9"/>
          <p:cNvSpPr txBox="1"/>
          <p:nvPr/>
        </p:nvSpPr>
        <p:spPr>
          <a:xfrm>
            <a:off x="2838725" y="746375"/>
            <a:ext cx="1726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Sunny King, 2013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Primecoin</a:t>
            </a:r>
            <a:endParaRPr/>
          </a:p>
        </p:txBody>
      </p:sp>
      <p:sp>
        <p:nvSpPr>
          <p:cNvPr id="330" name="Google Shape;330;p4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Many of the largest known Cunningham chains have come from Primecoin miners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Hard problem? </a:t>
            </a:r>
            <a:r>
              <a:rPr lang="en" sz="2400"/>
              <a:t>Studied by others (e.g., PrimeGrid)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Usefulness? </a:t>
            </a:r>
            <a:r>
              <a:rPr lang="en" sz="2400"/>
              <a:t>Maybe - at least one known use</a:t>
            </a:r>
            <a:endParaRPr sz="2400"/>
          </a:p>
        </p:txBody>
      </p:sp>
      <p:pic>
        <p:nvPicPr>
          <p:cNvPr id="331" name="Google Shape;33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8275" y="52400"/>
            <a:ext cx="1251350" cy="12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4900" y="2684506"/>
            <a:ext cx="1478475" cy="927593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Permacoin - Mining with storage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4" name="Google Shape;344;p42"/>
          <p:cNvSpPr txBox="1">
            <a:spLocks noGrp="1"/>
          </p:cNvSpPr>
          <p:nvPr>
            <p:ph type="title"/>
          </p:nvPr>
        </p:nvSpPr>
        <p:spPr>
          <a:xfrm>
            <a:off x="5541900" y="1196575"/>
            <a:ext cx="2611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Permacoin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5" name="Google Shape;345;p42"/>
          <p:cNvSpPr txBox="1">
            <a:spLocks noGrp="1"/>
          </p:cNvSpPr>
          <p:nvPr>
            <p:ph type="body" idx="1"/>
          </p:nvPr>
        </p:nvSpPr>
        <p:spPr>
          <a:xfrm>
            <a:off x="457200" y="3727650"/>
            <a:ext cx="7382700" cy="9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Side effect: 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Massively distributed, replicated storage system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46" name="Google Shape;346;p42"/>
          <p:cNvCxnSpPr/>
          <p:nvPr/>
        </p:nvCxnSpPr>
        <p:spPr>
          <a:xfrm>
            <a:off x="3967175" y="2828275"/>
            <a:ext cx="1334700" cy="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7" name="Google Shape;347;p42"/>
          <p:cNvSpPr txBox="1"/>
          <p:nvPr/>
        </p:nvSpPr>
        <p:spPr>
          <a:xfrm>
            <a:off x="1371600" y="1457750"/>
            <a:ext cx="1826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Trebuchet MS"/>
                <a:ea typeface="Trebuchet MS"/>
                <a:cs typeface="Trebuchet MS"/>
                <a:sym typeface="Trebuchet MS"/>
              </a:rPr>
              <a:t>Bitcoin</a:t>
            </a:r>
            <a:endParaRPr sz="2400"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48" name="Google Shape;348;p42"/>
          <p:cNvPicPr preferRelativeResize="0"/>
          <p:nvPr/>
        </p:nvPicPr>
        <p:blipFill rotWithShape="1">
          <a:blip r:embed="rId4">
            <a:alphaModFix/>
          </a:blip>
          <a:srcRect b="-10326"/>
          <a:stretch/>
        </p:blipFill>
        <p:spPr>
          <a:xfrm>
            <a:off x="5783242" y="2098800"/>
            <a:ext cx="1478483" cy="94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70126" y="2612325"/>
            <a:ext cx="1482150" cy="77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3400" y="1991825"/>
            <a:ext cx="1425575" cy="670025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2"/>
          <p:cNvSpPr txBox="1"/>
          <p:nvPr/>
        </p:nvSpPr>
        <p:spPr>
          <a:xfrm>
            <a:off x="7349275" y="880975"/>
            <a:ext cx="1726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Miller et al., 2014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Permacoin</a:t>
            </a:r>
            <a:endParaRPr/>
          </a:p>
        </p:txBody>
      </p:sp>
      <p:sp>
        <p:nvSpPr>
          <p:cNvPr id="357" name="Google Shape;357;p4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Assume we have a large file </a:t>
            </a:r>
            <a:r>
              <a:rPr lang="en" b="1"/>
              <a:t>F</a:t>
            </a:r>
            <a:r>
              <a:rPr lang="en"/>
              <a:t> to store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For simplicity: </a:t>
            </a:r>
            <a:r>
              <a:rPr lang="en" b="1"/>
              <a:t>F</a:t>
            </a:r>
            <a:r>
              <a:rPr lang="en"/>
              <a:t> is chosen globally, at the beginning, by a trusted dealer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Each user stores a random subset of the file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4"/>
          <p:cNvSpPr txBox="1"/>
          <p:nvPr/>
        </p:nvSpPr>
        <p:spPr>
          <a:xfrm>
            <a:off x="466650" y="2231875"/>
            <a:ext cx="5319000" cy="9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3. Each mining attempt: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3" name="Google Shape;363;p44"/>
          <p:cNvSpPr txBox="1"/>
          <p:nvPr/>
        </p:nvSpPr>
        <p:spPr>
          <a:xfrm>
            <a:off x="466650" y="1109625"/>
            <a:ext cx="7017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1. Build a Merkle tree, where each leaf is a segment of the file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i="1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64" name="Google Shape;364;p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Storage-based puzzle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65" name="Google Shape;365;p44"/>
          <p:cNvCxnSpPr/>
          <p:nvPr/>
        </p:nvCxnSpPr>
        <p:spPr>
          <a:xfrm rot="10800000" flipH="1">
            <a:off x="5698325" y="3708900"/>
            <a:ext cx="217500" cy="478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66" name="Google Shape;366;p44"/>
          <p:cNvCxnSpPr/>
          <p:nvPr/>
        </p:nvCxnSpPr>
        <p:spPr>
          <a:xfrm rot="10800000">
            <a:off x="5908325" y="3732600"/>
            <a:ext cx="225000" cy="4545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7" name="Google Shape;367;p44"/>
          <p:cNvCxnSpPr/>
          <p:nvPr/>
        </p:nvCxnSpPr>
        <p:spPr>
          <a:xfrm rot="10800000" flipH="1">
            <a:off x="6612725" y="3708900"/>
            <a:ext cx="217500" cy="478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68" name="Google Shape;368;p44"/>
          <p:cNvCxnSpPr/>
          <p:nvPr/>
        </p:nvCxnSpPr>
        <p:spPr>
          <a:xfrm rot="10800000">
            <a:off x="6823925" y="3737400"/>
            <a:ext cx="223800" cy="449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9" name="Google Shape;369;p44"/>
          <p:cNvCxnSpPr/>
          <p:nvPr/>
        </p:nvCxnSpPr>
        <p:spPr>
          <a:xfrm rot="10800000" flipH="1">
            <a:off x="7603325" y="3708900"/>
            <a:ext cx="217500" cy="478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70" name="Google Shape;370;p44"/>
          <p:cNvCxnSpPr/>
          <p:nvPr/>
        </p:nvCxnSpPr>
        <p:spPr>
          <a:xfrm rot="10800000">
            <a:off x="7811825" y="3730500"/>
            <a:ext cx="226500" cy="456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1" name="Google Shape;371;p44"/>
          <p:cNvCxnSpPr/>
          <p:nvPr/>
        </p:nvCxnSpPr>
        <p:spPr>
          <a:xfrm rot="10800000" flipH="1">
            <a:off x="8517725" y="3708900"/>
            <a:ext cx="217500" cy="478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72" name="Google Shape;372;p44"/>
          <p:cNvCxnSpPr/>
          <p:nvPr/>
        </p:nvCxnSpPr>
        <p:spPr>
          <a:xfrm rot="10800000">
            <a:off x="8727425" y="3735000"/>
            <a:ext cx="225300" cy="452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3" name="Google Shape;373;p44"/>
          <p:cNvCxnSpPr/>
          <p:nvPr/>
        </p:nvCxnSpPr>
        <p:spPr>
          <a:xfrm rot="10800000" flipH="1">
            <a:off x="5910575" y="3515200"/>
            <a:ext cx="466200" cy="2175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74" name="Google Shape;374;p44"/>
          <p:cNvCxnSpPr/>
          <p:nvPr/>
        </p:nvCxnSpPr>
        <p:spPr>
          <a:xfrm rot="10800000">
            <a:off x="6356755" y="3531984"/>
            <a:ext cx="463200" cy="210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5" name="Google Shape;375;p44"/>
          <p:cNvCxnSpPr/>
          <p:nvPr/>
        </p:nvCxnSpPr>
        <p:spPr>
          <a:xfrm rot="10800000" flipH="1">
            <a:off x="7809400" y="3513050"/>
            <a:ext cx="467100" cy="222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76" name="Google Shape;376;p44"/>
          <p:cNvCxnSpPr/>
          <p:nvPr/>
        </p:nvCxnSpPr>
        <p:spPr>
          <a:xfrm rot="10800000">
            <a:off x="8262578" y="3529359"/>
            <a:ext cx="458400" cy="182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7" name="Google Shape;377;p44"/>
          <p:cNvCxnSpPr/>
          <p:nvPr/>
        </p:nvCxnSpPr>
        <p:spPr>
          <a:xfrm rot="10800000" flipH="1">
            <a:off x="6352515" y="3318634"/>
            <a:ext cx="971400" cy="1965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78" name="Google Shape;378;p44"/>
          <p:cNvCxnSpPr/>
          <p:nvPr/>
        </p:nvCxnSpPr>
        <p:spPr>
          <a:xfrm rot="10800000">
            <a:off x="7291167" y="3325684"/>
            <a:ext cx="971400" cy="1965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4"/>
          <p:cNvCxnSpPr/>
          <p:nvPr/>
        </p:nvCxnSpPr>
        <p:spPr>
          <a:xfrm rot="10800000">
            <a:off x="5709700" y="4148750"/>
            <a:ext cx="0" cy="347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0" name="Google Shape;380;p44"/>
          <p:cNvCxnSpPr/>
          <p:nvPr/>
        </p:nvCxnSpPr>
        <p:spPr>
          <a:xfrm rot="10800000">
            <a:off x="6118725" y="4148750"/>
            <a:ext cx="0" cy="347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1" name="Google Shape;381;p44"/>
          <p:cNvCxnSpPr/>
          <p:nvPr/>
        </p:nvCxnSpPr>
        <p:spPr>
          <a:xfrm rot="10800000">
            <a:off x="6621750" y="4161412"/>
            <a:ext cx="0" cy="347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2" name="Google Shape;382;p44"/>
          <p:cNvCxnSpPr/>
          <p:nvPr/>
        </p:nvCxnSpPr>
        <p:spPr>
          <a:xfrm rot="10800000">
            <a:off x="7035750" y="4161425"/>
            <a:ext cx="0" cy="347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3" name="Google Shape;383;p44"/>
          <p:cNvCxnSpPr/>
          <p:nvPr/>
        </p:nvCxnSpPr>
        <p:spPr>
          <a:xfrm rot="10800000">
            <a:off x="7599200" y="4161425"/>
            <a:ext cx="0" cy="347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4" name="Google Shape;384;p44"/>
          <p:cNvCxnSpPr/>
          <p:nvPr/>
        </p:nvCxnSpPr>
        <p:spPr>
          <a:xfrm rot="10800000">
            <a:off x="8031875" y="4161412"/>
            <a:ext cx="0" cy="347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5" name="Google Shape;385;p44"/>
          <p:cNvCxnSpPr/>
          <p:nvPr/>
        </p:nvCxnSpPr>
        <p:spPr>
          <a:xfrm rot="10800000">
            <a:off x="8529950" y="4161412"/>
            <a:ext cx="0" cy="347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6" name="Google Shape;386;p44"/>
          <p:cNvCxnSpPr/>
          <p:nvPr/>
        </p:nvCxnSpPr>
        <p:spPr>
          <a:xfrm rot="10800000">
            <a:off x="8934600" y="4161425"/>
            <a:ext cx="0" cy="347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87" name="Google Shape;387;p44"/>
          <p:cNvSpPr txBox="1"/>
          <p:nvPr/>
        </p:nvSpPr>
        <p:spPr>
          <a:xfrm>
            <a:off x="5470400" y="4391025"/>
            <a:ext cx="58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</a:t>
            </a:r>
            <a:r>
              <a:rPr lang="en" sz="1800" baseline="-25000">
                <a:solidFill>
                  <a:schemeClr val="dk1"/>
                </a:solidFill>
              </a:rPr>
              <a:t>0</a:t>
            </a:r>
            <a:endParaRPr baseline="-25000"/>
          </a:p>
        </p:txBody>
      </p:sp>
      <p:sp>
        <p:nvSpPr>
          <p:cNvPr id="388" name="Google Shape;388;p44"/>
          <p:cNvSpPr txBox="1"/>
          <p:nvPr/>
        </p:nvSpPr>
        <p:spPr>
          <a:xfrm>
            <a:off x="5851400" y="4391025"/>
            <a:ext cx="58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F</a:t>
            </a:r>
            <a:r>
              <a:rPr lang="en" sz="1800" b="1" baseline="-25000"/>
              <a:t>1</a:t>
            </a:r>
            <a:endParaRPr b="1" baseline="-25000"/>
          </a:p>
        </p:txBody>
      </p:sp>
      <p:sp>
        <p:nvSpPr>
          <p:cNvPr id="389" name="Google Shape;389;p44"/>
          <p:cNvSpPr txBox="1"/>
          <p:nvPr/>
        </p:nvSpPr>
        <p:spPr>
          <a:xfrm>
            <a:off x="6384800" y="4391025"/>
            <a:ext cx="58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F</a:t>
            </a:r>
            <a:r>
              <a:rPr lang="en" sz="1800" b="1" baseline="-25000"/>
              <a:t>2</a:t>
            </a:r>
            <a:endParaRPr b="1" baseline="-25000"/>
          </a:p>
        </p:txBody>
      </p:sp>
      <p:sp>
        <p:nvSpPr>
          <p:cNvPr id="390" name="Google Shape;390;p44"/>
          <p:cNvSpPr txBox="1"/>
          <p:nvPr/>
        </p:nvSpPr>
        <p:spPr>
          <a:xfrm>
            <a:off x="6842000" y="4391025"/>
            <a:ext cx="58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</a:t>
            </a:r>
            <a:r>
              <a:rPr lang="en" sz="1800" baseline="-25000">
                <a:solidFill>
                  <a:schemeClr val="dk1"/>
                </a:solidFill>
              </a:rPr>
              <a:t>3</a:t>
            </a:r>
            <a:endParaRPr baseline="-25000"/>
          </a:p>
        </p:txBody>
      </p:sp>
      <p:sp>
        <p:nvSpPr>
          <p:cNvPr id="391" name="Google Shape;391;p44"/>
          <p:cNvSpPr txBox="1"/>
          <p:nvPr/>
        </p:nvSpPr>
        <p:spPr>
          <a:xfrm>
            <a:off x="7375400" y="4391025"/>
            <a:ext cx="58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F</a:t>
            </a:r>
            <a:r>
              <a:rPr lang="en" sz="1800" b="1" baseline="-25000"/>
              <a:t>4</a:t>
            </a:r>
            <a:endParaRPr b="1" baseline="-25000"/>
          </a:p>
        </p:txBody>
      </p:sp>
      <p:sp>
        <p:nvSpPr>
          <p:cNvPr id="392" name="Google Shape;392;p44"/>
          <p:cNvSpPr txBox="1"/>
          <p:nvPr/>
        </p:nvSpPr>
        <p:spPr>
          <a:xfrm>
            <a:off x="7832600" y="4391025"/>
            <a:ext cx="58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F</a:t>
            </a:r>
            <a:r>
              <a:rPr lang="en" sz="1800" b="1" baseline="-25000"/>
              <a:t>5</a:t>
            </a:r>
            <a:endParaRPr b="1" baseline="-25000"/>
          </a:p>
        </p:txBody>
      </p:sp>
      <p:sp>
        <p:nvSpPr>
          <p:cNvPr id="393" name="Google Shape;393;p44"/>
          <p:cNvSpPr txBox="1"/>
          <p:nvPr/>
        </p:nvSpPr>
        <p:spPr>
          <a:xfrm>
            <a:off x="8366000" y="4391025"/>
            <a:ext cx="58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</a:t>
            </a:r>
            <a:r>
              <a:rPr lang="en" sz="1800" baseline="-25000">
                <a:solidFill>
                  <a:schemeClr val="dk1"/>
                </a:solidFill>
              </a:rPr>
              <a:t>6</a:t>
            </a:r>
            <a:endParaRPr baseline="-25000"/>
          </a:p>
        </p:txBody>
      </p:sp>
      <p:sp>
        <p:nvSpPr>
          <p:cNvPr id="394" name="Google Shape;394;p44"/>
          <p:cNvSpPr txBox="1"/>
          <p:nvPr/>
        </p:nvSpPr>
        <p:spPr>
          <a:xfrm>
            <a:off x="8747000" y="4391025"/>
            <a:ext cx="58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</a:t>
            </a:r>
            <a:r>
              <a:rPr lang="en" sz="1800" baseline="-25000">
                <a:solidFill>
                  <a:schemeClr val="dk1"/>
                </a:solidFill>
              </a:rPr>
              <a:t>7</a:t>
            </a:r>
            <a:endParaRPr baseline="-25000"/>
          </a:p>
        </p:txBody>
      </p:sp>
      <p:grpSp>
        <p:nvGrpSpPr>
          <p:cNvPr id="395" name="Google Shape;395;p44"/>
          <p:cNvGrpSpPr/>
          <p:nvPr/>
        </p:nvGrpSpPr>
        <p:grpSpPr>
          <a:xfrm>
            <a:off x="6842000" y="1622275"/>
            <a:ext cx="1727400" cy="457200"/>
            <a:chOff x="7070600" y="1241275"/>
            <a:chExt cx="1727400" cy="457200"/>
          </a:xfrm>
        </p:grpSpPr>
        <p:sp>
          <p:nvSpPr>
            <p:cNvPr id="396" name="Google Shape;396;p44"/>
            <p:cNvSpPr txBox="1"/>
            <p:nvPr/>
          </p:nvSpPr>
          <p:spPr>
            <a:xfrm>
              <a:off x="7070600" y="124127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FF"/>
                  </a:solidFill>
                </a:rPr>
                <a:t>F</a:t>
              </a:r>
              <a:r>
                <a:rPr lang="en" sz="1800" b="1" baseline="-25000">
                  <a:solidFill>
                    <a:srgbClr val="0000FF"/>
                  </a:solidFill>
                </a:rPr>
                <a:t>1</a:t>
              </a:r>
              <a:endParaRPr b="1" baseline="-25000">
                <a:solidFill>
                  <a:srgbClr val="0000FF"/>
                </a:solidFill>
              </a:endParaRPr>
            </a:p>
          </p:txBody>
        </p:sp>
        <p:sp>
          <p:nvSpPr>
            <p:cNvPr id="397" name="Google Shape;397;p44"/>
            <p:cNvSpPr txBox="1"/>
            <p:nvPr/>
          </p:nvSpPr>
          <p:spPr>
            <a:xfrm>
              <a:off x="7451600" y="124127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FF"/>
                  </a:solidFill>
                </a:rPr>
                <a:t>F</a:t>
              </a:r>
              <a:r>
                <a:rPr lang="en" sz="1800" b="1" baseline="-25000">
                  <a:solidFill>
                    <a:srgbClr val="0000FF"/>
                  </a:solidFill>
                </a:rPr>
                <a:t>2</a:t>
              </a:r>
              <a:endParaRPr b="1" baseline="-25000">
                <a:solidFill>
                  <a:srgbClr val="0000FF"/>
                </a:solidFill>
              </a:endParaRPr>
            </a:p>
          </p:txBody>
        </p:sp>
        <p:sp>
          <p:nvSpPr>
            <p:cNvPr id="398" name="Google Shape;398;p44"/>
            <p:cNvSpPr txBox="1"/>
            <p:nvPr/>
          </p:nvSpPr>
          <p:spPr>
            <a:xfrm>
              <a:off x="7832600" y="124127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FF"/>
                  </a:solidFill>
                </a:rPr>
                <a:t>F</a:t>
              </a:r>
              <a:r>
                <a:rPr lang="en" sz="1800" b="1" baseline="-25000">
                  <a:solidFill>
                    <a:srgbClr val="0000FF"/>
                  </a:solidFill>
                </a:rPr>
                <a:t>4</a:t>
              </a:r>
              <a:endParaRPr b="1" baseline="-25000">
                <a:solidFill>
                  <a:srgbClr val="0000FF"/>
                </a:solidFill>
              </a:endParaRPr>
            </a:p>
          </p:txBody>
        </p:sp>
        <p:sp>
          <p:nvSpPr>
            <p:cNvPr id="399" name="Google Shape;399;p44"/>
            <p:cNvSpPr txBox="1"/>
            <p:nvPr/>
          </p:nvSpPr>
          <p:spPr>
            <a:xfrm>
              <a:off x="8213600" y="124127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FF"/>
                  </a:solidFill>
                </a:rPr>
                <a:t>F</a:t>
              </a:r>
              <a:r>
                <a:rPr lang="en" sz="1800" b="1" baseline="-25000">
                  <a:solidFill>
                    <a:srgbClr val="0000FF"/>
                  </a:solidFill>
                </a:rPr>
                <a:t>5</a:t>
              </a:r>
              <a:endParaRPr b="1" baseline="-25000">
                <a:solidFill>
                  <a:srgbClr val="0000FF"/>
                </a:solidFill>
              </a:endParaRPr>
            </a:p>
          </p:txBody>
        </p:sp>
      </p:grpSp>
      <p:grpSp>
        <p:nvGrpSpPr>
          <p:cNvPr id="400" name="Google Shape;400;p44"/>
          <p:cNvGrpSpPr/>
          <p:nvPr/>
        </p:nvGrpSpPr>
        <p:grpSpPr>
          <a:xfrm>
            <a:off x="5224700" y="2358525"/>
            <a:ext cx="965400" cy="457200"/>
            <a:chOff x="7070600" y="1927075"/>
            <a:chExt cx="965400" cy="457200"/>
          </a:xfrm>
        </p:grpSpPr>
        <p:sp>
          <p:nvSpPr>
            <p:cNvPr id="401" name="Google Shape;401;p44"/>
            <p:cNvSpPr txBox="1"/>
            <p:nvPr/>
          </p:nvSpPr>
          <p:spPr>
            <a:xfrm>
              <a:off x="7070600" y="192707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0000"/>
                  </a:solidFill>
                </a:rPr>
                <a:t>F</a:t>
              </a:r>
              <a:r>
                <a:rPr lang="en" sz="1800" b="1" baseline="-25000">
                  <a:solidFill>
                    <a:srgbClr val="FF0000"/>
                  </a:solidFill>
                </a:rPr>
                <a:t>2</a:t>
              </a:r>
              <a:endParaRPr b="1" baseline="-25000">
                <a:solidFill>
                  <a:srgbClr val="FF0000"/>
                </a:solidFill>
              </a:endParaRPr>
            </a:p>
          </p:txBody>
        </p:sp>
        <p:sp>
          <p:nvSpPr>
            <p:cNvPr id="402" name="Google Shape;402;p44"/>
            <p:cNvSpPr txBox="1"/>
            <p:nvPr/>
          </p:nvSpPr>
          <p:spPr>
            <a:xfrm>
              <a:off x="7451600" y="192707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0000"/>
                  </a:solidFill>
                </a:rPr>
                <a:t>F</a:t>
              </a:r>
              <a:r>
                <a:rPr lang="en" sz="1800" b="1" baseline="-25000">
                  <a:solidFill>
                    <a:srgbClr val="FF0000"/>
                  </a:solidFill>
                </a:rPr>
                <a:t>4</a:t>
              </a:r>
              <a:endParaRPr b="1" baseline="-25000">
                <a:solidFill>
                  <a:srgbClr val="FF0000"/>
                </a:solidFill>
              </a:endParaRPr>
            </a:p>
          </p:txBody>
        </p:sp>
      </p:grpSp>
      <p:sp>
        <p:nvSpPr>
          <p:cNvPr id="403" name="Google Shape;403;p44"/>
          <p:cNvSpPr txBox="1"/>
          <p:nvPr/>
        </p:nvSpPr>
        <p:spPr>
          <a:xfrm>
            <a:off x="466650" y="1621125"/>
            <a:ext cx="5231100" cy="5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2. Generate a public signing key pk, which determines a random subset of file segments</a:t>
            </a:r>
            <a:endParaRPr sz="18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grpSp>
        <p:nvGrpSpPr>
          <p:cNvPr id="404" name="Google Shape;404;p44"/>
          <p:cNvGrpSpPr/>
          <p:nvPr/>
        </p:nvGrpSpPr>
        <p:grpSpPr>
          <a:xfrm>
            <a:off x="5851400" y="4391025"/>
            <a:ext cx="2565600" cy="457200"/>
            <a:chOff x="5546600" y="4467225"/>
            <a:chExt cx="2565600" cy="457200"/>
          </a:xfrm>
        </p:grpSpPr>
        <p:sp>
          <p:nvSpPr>
            <p:cNvPr id="405" name="Google Shape;405;p44"/>
            <p:cNvSpPr txBox="1"/>
            <p:nvPr/>
          </p:nvSpPr>
          <p:spPr>
            <a:xfrm>
              <a:off x="5546600" y="446722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FF"/>
                  </a:solidFill>
                </a:rPr>
                <a:t>F</a:t>
              </a:r>
              <a:r>
                <a:rPr lang="en" sz="1800" b="1" baseline="-25000">
                  <a:solidFill>
                    <a:srgbClr val="0000FF"/>
                  </a:solidFill>
                </a:rPr>
                <a:t>1</a:t>
              </a:r>
              <a:endParaRPr b="1" baseline="-25000">
                <a:solidFill>
                  <a:srgbClr val="0000FF"/>
                </a:solidFill>
              </a:endParaRPr>
            </a:p>
          </p:txBody>
        </p:sp>
        <p:sp>
          <p:nvSpPr>
            <p:cNvPr id="406" name="Google Shape;406;p44"/>
            <p:cNvSpPr txBox="1"/>
            <p:nvPr/>
          </p:nvSpPr>
          <p:spPr>
            <a:xfrm>
              <a:off x="6080000" y="446722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FF"/>
                  </a:solidFill>
                </a:rPr>
                <a:t>F</a:t>
              </a:r>
              <a:r>
                <a:rPr lang="en" sz="1800" b="1" baseline="-25000">
                  <a:solidFill>
                    <a:srgbClr val="0000FF"/>
                  </a:solidFill>
                </a:rPr>
                <a:t>2</a:t>
              </a:r>
              <a:endParaRPr b="1" baseline="-25000">
                <a:solidFill>
                  <a:srgbClr val="0000FF"/>
                </a:solidFill>
              </a:endParaRPr>
            </a:p>
          </p:txBody>
        </p:sp>
        <p:sp>
          <p:nvSpPr>
            <p:cNvPr id="407" name="Google Shape;407;p44"/>
            <p:cNvSpPr txBox="1"/>
            <p:nvPr/>
          </p:nvSpPr>
          <p:spPr>
            <a:xfrm>
              <a:off x="7070600" y="446722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FF"/>
                  </a:solidFill>
                </a:rPr>
                <a:t>F</a:t>
              </a:r>
              <a:r>
                <a:rPr lang="en" sz="1800" b="1" baseline="-25000">
                  <a:solidFill>
                    <a:srgbClr val="0000FF"/>
                  </a:solidFill>
                </a:rPr>
                <a:t>4</a:t>
              </a:r>
              <a:endParaRPr b="1" baseline="-25000">
                <a:solidFill>
                  <a:srgbClr val="0000FF"/>
                </a:solidFill>
              </a:endParaRPr>
            </a:p>
          </p:txBody>
        </p:sp>
        <p:sp>
          <p:nvSpPr>
            <p:cNvPr id="408" name="Google Shape;408;p44"/>
            <p:cNvSpPr txBox="1"/>
            <p:nvPr/>
          </p:nvSpPr>
          <p:spPr>
            <a:xfrm>
              <a:off x="7527800" y="446722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FF"/>
                  </a:solidFill>
                </a:rPr>
                <a:t>F</a:t>
              </a:r>
              <a:r>
                <a:rPr lang="en" sz="1800" b="1" baseline="-25000">
                  <a:solidFill>
                    <a:srgbClr val="0000FF"/>
                  </a:solidFill>
                </a:rPr>
                <a:t>5</a:t>
              </a:r>
              <a:endParaRPr b="1" baseline="-25000">
                <a:solidFill>
                  <a:srgbClr val="0000FF"/>
                </a:solidFill>
              </a:endParaRPr>
            </a:p>
          </p:txBody>
        </p:sp>
      </p:grpSp>
      <p:grpSp>
        <p:nvGrpSpPr>
          <p:cNvPr id="409" name="Google Shape;409;p44"/>
          <p:cNvGrpSpPr/>
          <p:nvPr/>
        </p:nvGrpSpPr>
        <p:grpSpPr>
          <a:xfrm>
            <a:off x="6342427" y="3318634"/>
            <a:ext cx="1923985" cy="1529591"/>
            <a:chOff x="6047715" y="3013834"/>
            <a:chExt cx="1923985" cy="1529591"/>
          </a:xfrm>
        </p:grpSpPr>
        <p:cxnSp>
          <p:nvCxnSpPr>
            <p:cNvPr id="410" name="Google Shape;410;p44"/>
            <p:cNvCxnSpPr>
              <a:stCxn id="411" idx="0"/>
              <a:endCxn id="411" idx="0"/>
            </p:cNvCxnSpPr>
            <p:nvPr/>
          </p:nvCxnSpPr>
          <p:spPr>
            <a:xfrm rot="10800000" flipH="1">
              <a:off x="6307925" y="3404100"/>
              <a:ext cx="217500" cy="4782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12" name="Google Shape;412;p44"/>
            <p:cNvCxnSpPr>
              <a:stCxn id="411" idx="0"/>
              <a:endCxn id="411" idx="0"/>
            </p:cNvCxnSpPr>
            <p:nvPr/>
          </p:nvCxnSpPr>
          <p:spPr>
            <a:xfrm rot="10800000" flipH="1">
              <a:off x="7298525" y="3404100"/>
              <a:ext cx="217500" cy="4782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13" name="Google Shape;413;p44"/>
            <p:cNvCxnSpPr>
              <a:stCxn id="411" idx="0"/>
              <a:endCxn id="411" idx="0"/>
            </p:cNvCxnSpPr>
            <p:nvPr/>
          </p:nvCxnSpPr>
          <p:spPr>
            <a:xfrm rot="10800000">
              <a:off x="6051955" y="3227184"/>
              <a:ext cx="463200" cy="2103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4" name="Google Shape;414;p44"/>
            <p:cNvCxnSpPr>
              <a:stCxn id="411" idx="0"/>
              <a:endCxn id="411" idx="0"/>
            </p:cNvCxnSpPr>
            <p:nvPr/>
          </p:nvCxnSpPr>
          <p:spPr>
            <a:xfrm rot="10800000" flipH="1">
              <a:off x="7504600" y="3208250"/>
              <a:ext cx="467100" cy="2220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15" name="Google Shape;415;p44"/>
            <p:cNvCxnSpPr>
              <a:stCxn id="411" idx="0"/>
              <a:endCxn id="411" idx="0"/>
            </p:cNvCxnSpPr>
            <p:nvPr/>
          </p:nvCxnSpPr>
          <p:spPr>
            <a:xfrm rot="10800000" flipH="1">
              <a:off x="6047715" y="3013834"/>
              <a:ext cx="971400" cy="1965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16" name="Google Shape;416;p44"/>
            <p:cNvCxnSpPr>
              <a:stCxn id="411" idx="0"/>
              <a:endCxn id="411" idx="0"/>
            </p:cNvCxnSpPr>
            <p:nvPr/>
          </p:nvCxnSpPr>
          <p:spPr>
            <a:xfrm rot="10800000">
              <a:off x="6986367" y="3020884"/>
              <a:ext cx="971400" cy="1965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7" name="Google Shape;417;p44"/>
            <p:cNvCxnSpPr>
              <a:stCxn id="411" idx="0"/>
              <a:endCxn id="411" idx="0"/>
            </p:cNvCxnSpPr>
            <p:nvPr/>
          </p:nvCxnSpPr>
          <p:spPr>
            <a:xfrm rot="10800000">
              <a:off x="6316950" y="3856613"/>
              <a:ext cx="0" cy="3477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18" name="Google Shape;418;p44"/>
            <p:cNvCxnSpPr>
              <a:stCxn id="411" idx="0"/>
              <a:endCxn id="411" idx="0"/>
            </p:cNvCxnSpPr>
            <p:nvPr/>
          </p:nvCxnSpPr>
          <p:spPr>
            <a:xfrm rot="10800000">
              <a:off x="7294400" y="3856625"/>
              <a:ext cx="0" cy="3477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419" name="Google Shape;419;p44"/>
            <p:cNvSpPr txBox="1"/>
            <p:nvPr/>
          </p:nvSpPr>
          <p:spPr>
            <a:xfrm>
              <a:off x="6080000" y="408622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0000"/>
                  </a:solidFill>
                </a:rPr>
                <a:t>F</a:t>
              </a:r>
              <a:r>
                <a:rPr lang="en" sz="1800" b="1" baseline="-25000">
                  <a:solidFill>
                    <a:srgbClr val="FF0000"/>
                  </a:solidFill>
                </a:rPr>
                <a:t>2</a:t>
              </a:r>
              <a:endParaRPr b="1" baseline="-25000">
                <a:solidFill>
                  <a:srgbClr val="FF0000"/>
                </a:solidFill>
              </a:endParaRPr>
            </a:p>
          </p:txBody>
        </p:sp>
        <p:sp>
          <p:nvSpPr>
            <p:cNvPr id="420" name="Google Shape;420;p44"/>
            <p:cNvSpPr txBox="1"/>
            <p:nvPr/>
          </p:nvSpPr>
          <p:spPr>
            <a:xfrm>
              <a:off x="7070600" y="4086225"/>
              <a:ext cx="584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0000"/>
                  </a:solidFill>
                </a:rPr>
                <a:t>F</a:t>
              </a:r>
              <a:r>
                <a:rPr lang="en" sz="1800" b="1" baseline="-25000">
                  <a:solidFill>
                    <a:srgbClr val="FF0000"/>
                  </a:solidFill>
                </a:rPr>
                <a:t>4</a:t>
              </a:r>
              <a:endParaRPr b="1" baseline="-25000">
                <a:solidFill>
                  <a:srgbClr val="FF0000"/>
                </a:solidFill>
              </a:endParaRPr>
            </a:p>
          </p:txBody>
        </p:sp>
      </p:grpSp>
      <p:sp>
        <p:nvSpPr>
          <p:cNvPr id="421" name="Google Shape;421;p44"/>
          <p:cNvSpPr txBox="1"/>
          <p:nvPr/>
        </p:nvSpPr>
        <p:spPr>
          <a:xfrm>
            <a:off x="152400" y="3733800"/>
            <a:ext cx="6807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d) h2 := </a:t>
            </a:r>
            <a:endParaRPr sz="1600" b="1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H(prev || mrkl_root || PK || nonce || </a:t>
            </a:r>
            <a:r>
              <a:rPr lang="en" sz="1600" b="1" dirty="0">
                <a:solidFill>
                  <a:srgbClr val="FF0000"/>
                </a:solidFill>
              </a:rPr>
              <a:t>F</a:t>
            </a:r>
            <a:r>
              <a:rPr lang="en" sz="16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 sz="1600" b="1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e) Winner if  h2 &lt; TARGET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2" name="Google Shape;422;p44"/>
          <p:cNvSpPr txBox="1"/>
          <p:nvPr/>
        </p:nvSpPr>
        <p:spPr>
          <a:xfrm>
            <a:off x="-305850" y="3276600"/>
            <a:ext cx="56586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 b="1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c</a:t>
            </a:r>
            <a:r>
              <a:rPr lang="en" sz="16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h1 selects </a:t>
            </a:r>
            <a:r>
              <a:rPr lang="en" sz="1600" b="1" i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</a:t>
            </a:r>
            <a:r>
              <a:rPr lang="en" sz="16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segments from subset</a:t>
            </a:r>
            <a:endParaRPr sz="1600" b="1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3" name="Google Shape;423;p44"/>
          <p:cNvSpPr txBox="1"/>
          <p:nvPr/>
        </p:nvSpPr>
        <p:spPr>
          <a:xfrm>
            <a:off x="152400" y="2667000"/>
            <a:ext cx="65952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a) Select a random nonce</a:t>
            </a:r>
            <a:endParaRPr sz="1600" b="1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" sz="16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h1 := H(prev || mrkl_root || PK || nonce)</a:t>
            </a:r>
            <a:endParaRPr sz="1600" b="1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435" name="Google Shape;435;p4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Useful proof-of-work is a natural goal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2400"/>
              <a:t>(while maintaining security requirements)</a:t>
            </a:r>
            <a:endParaRPr sz="2400"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The benefit must be a pure public good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800"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 Viable approaches include storage, prime-finding, others may be possible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800"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Realized benefit so far has been limited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7"/>
          <p:cNvSpPr txBox="1">
            <a:spLocks noGrp="1"/>
          </p:cNvSpPr>
          <p:nvPr>
            <p:ph type="subTitle" idx="1"/>
          </p:nvPr>
        </p:nvSpPr>
        <p:spPr>
          <a:xfrm>
            <a:off x="685800" y="1690471"/>
            <a:ext cx="7772400" cy="17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" dirty="0" smtClean="0"/>
              <a:t>Nonoutsourceable </a:t>
            </a:r>
            <a:r>
              <a:rPr lang="en" dirty="0"/>
              <a:t>Puzzles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Large mining pools are a threat</a:t>
            </a:r>
            <a:endParaRPr/>
          </a:p>
        </p:txBody>
      </p:sp>
      <p:sp>
        <p:nvSpPr>
          <p:cNvPr id="446" name="Google Shape;446;p4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Bitcoin’s core value is decentralization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If power is consolidated in a few large pools, the operators are targets for coercion/hacking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Position: large pools should be discouraged!</a:t>
            </a:r>
            <a:endParaRPr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Analogy to voting:  It’s illegal (in US) to sell your vote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Alternative puzzle designs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	</a:t>
            </a:r>
            <a:r>
              <a:rPr lang="en" sz="2400"/>
              <a:t>Used in practice, and speculative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Variety of possible goals</a:t>
            </a:r>
            <a:endParaRPr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ASIC resistance, pool resistance, intrinsic benefits... 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Essential security requirements</a:t>
            </a:r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lecture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Standard Bitcoin mining pool</a:t>
            </a:r>
            <a:endParaRPr/>
          </a:p>
        </p:txBody>
      </p:sp>
      <p:sp>
        <p:nvSpPr>
          <p:cNvPr id="472" name="Google Shape;472;p52"/>
          <p:cNvSpPr/>
          <p:nvPr/>
        </p:nvSpPr>
        <p:spPr>
          <a:xfrm>
            <a:off x="3505000" y="1774225"/>
            <a:ext cx="658500" cy="658500"/>
          </a:xfrm>
          <a:prstGeom prst="ellipse">
            <a:avLst/>
          </a:prstGeom>
          <a:solidFill>
            <a:srgbClr val="EA9999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52"/>
          <p:cNvSpPr/>
          <p:nvPr/>
        </p:nvSpPr>
        <p:spPr>
          <a:xfrm>
            <a:off x="110232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52"/>
          <p:cNvSpPr/>
          <p:nvPr/>
        </p:nvSpPr>
        <p:spPr>
          <a:xfrm>
            <a:off x="215773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475" name="Google Shape;475;p52"/>
          <p:cNvSpPr/>
          <p:nvPr/>
        </p:nvSpPr>
        <p:spPr>
          <a:xfrm>
            <a:off x="321314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52"/>
          <p:cNvSpPr/>
          <p:nvPr/>
        </p:nvSpPr>
        <p:spPr>
          <a:xfrm>
            <a:off x="426855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52"/>
          <p:cNvSpPr/>
          <p:nvPr/>
        </p:nvSpPr>
        <p:spPr>
          <a:xfrm>
            <a:off x="532396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8" name="Google Shape;478;p52"/>
          <p:cNvCxnSpPr>
            <a:stCxn id="473" idx="7"/>
            <a:endCxn id="472" idx="4"/>
          </p:cNvCxnSpPr>
          <p:nvPr/>
        </p:nvCxnSpPr>
        <p:spPr>
          <a:xfrm rot="10800000" flipH="1">
            <a:off x="1261854" y="2432771"/>
            <a:ext cx="2572500" cy="148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79" name="Google Shape;479;p52"/>
          <p:cNvCxnSpPr>
            <a:stCxn id="474" idx="0"/>
            <a:endCxn id="472" idx="4"/>
          </p:cNvCxnSpPr>
          <p:nvPr/>
        </p:nvCxnSpPr>
        <p:spPr>
          <a:xfrm rot="10800000" flipH="1">
            <a:off x="2251185" y="2432700"/>
            <a:ext cx="1583100" cy="14589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80" name="Google Shape;480;p52"/>
          <p:cNvSpPr/>
          <p:nvPr/>
        </p:nvSpPr>
        <p:spPr>
          <a:xfrm>
            <a:off x="637937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1" name="Google Shape;481;p52"/>
          <p:cNvCxnSpPr>
            <a:stCxn id="475" idx="0"/>
            <a:endCxn id="472" idx="4"/>
          </p:cNvCxnSpPr>
          <p:nvPr/>
        </p:nvCxnSpPr>
        <p:spPr>
          <a:xfrm rot="10800000" flipH="1">
            <a:off x="3306595" y="2432700"/>
            <a:ext cx="5277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82" name="Google Shape;482;p52"/>
          <p:cNvCxnSpPr>
            <a:stCxn id="476" idx="0"/>
            <a:endCxn id="472" idx="4"/>
          </p:cNvCxnSpPr>
          <p:nvPr/>
        </p:nvCxnSpPr>
        <p:spPr>
          <a:xfrm rot="10800000">
            <a:off x="3834305" y="2432700"/>
            <a:ext cx="5277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83" name="Google Shape;483;p52"/>
          <p:cNvCxnSpPr>
            <a:stCxn id="477" idx="0"/>
            <a:endCxn id="472" idx="4"/>
          </p:cNvCxnSpPr>
          <p:nvPr/>
        </p:nvCxnSpPr>
        <p:spPr>
          <a:xfrm rot="10800000">
            <a:off x="3834315" y="2432700"/>
            <a:ext cx="15831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84" name="Google Shape;484;p52"/>
          <p:cNvCxnSpPr>
            <a:stCxn id="480" idx="0"/>
            <a:endCxn id="472" idx="4"/>
          </p:cNvCxnSpPr>
          <p:nvPr/>
        </p:nvCxnSpPr>
        <p:spPr>
          <a:xfrm rot="10800000">
            <a:off x="3834325" y="2432700"/>
            <a:ext cx="26385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85" name="Google Shape;485;p52"/>
          <p:cNvSpPr txBox="1"/>
          <p:nvPr/>
        </p:nvSpPr>
        <p:spPr>
          <a:xfrm>
            <a:off x="4323675" y="1874875"/>
            <a:ext cx="1619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rebuchet MS"/>
                <a:ea typeface="Trebuchet MS"/>
                <a:cs typeface="Trebuchet MS"/>
                <a:sym typeface="Trebuchet MS"/>
              </a:rPr>
              <a:t>Pool Operator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6" name="Google Shape;486;p52"/>
          <p:cNvSpPr txBox="1"/>
          <p:nvPr/>
        </p:nvSpPr>
        <p:spPr>
          <a:xfrm>
            <a:off x="6941675" y="3784825"/>
            <a:ext cx="263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rebuchet MS"/>
                <a:ea typeface="Trebuchet MS"/>
                <a:cs typeface="Trebuchet MS"/>
                <a:sym typeface="Trebuchet MS"/>
              </a:rPr>
              <a:t>Pool Members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7" name="Google Shape;487;p52"/>
          <p:cNvSpPr txBox="1"/>
          <p:nvPr/>
        </p:nvSpPr>
        <p:spPr>
          <a:xfrm>
            <a:off x="2210800" y="4170225"/>
            <a:ext cx="1189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Solution found!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8" name="Google Shape;488;p52"/>
          <p:cNvSpPr txBox="1"/>
          <p:nvPr/>
        </p:nvSpPr>
        <p:spPr>
          <a:xfrm>
            <a:off x="5547825" y="2568975"/>
            <a:ext cx="2794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“shares”: 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proof that a member is 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“toeing the line”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89" name="Google Shape;48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1275" y="1148525"/>
            <a:ext cx="1102325" cy="73799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0" name="Google Shape;490;p52"/>
          <p:cNvCxnSpPr>
            <a:stCxn id="472" idx="2"/>
          </p:cNvCxnSpPr>
          <p:nvPr/>
        </p:nvCxnSpPr>
        <p:spPr>
          <a:xfrm rot="10800000">
            <a:off x="586300" y="2103475"/>
            <a:ext cx="29187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1" name="Google Shape;491;p52"/>
          <p:cNvSpPr txBox="1"/>
          <p:nvPr/>
        </p:nvSpPr>
        <p:spPr>
          <a:xfrm>
            <a:off x="883150" y="1536725"/>
            <a:ext cx="2856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Payout dividing among members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92" name="Google Shape;492;p52"/>
          <p:cNvCxnSpPr/>
          <p:nvPr/>
        </p:nvCxnSpPr>
        <p:spPr>
          <a:xfrm rot="10800000">
            <a:off x="1195775" y="4078325"/>
            <a:ext cx="0" cy="641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493" name="Google Shape;493;p52"/>
          <p:cNvGrpSpPr/>
          <p:nvPr/>
        </p:nvGrpSpPr>
        <p:grpSpPr>
          <a:xfrm>
            <a:off x="2157735" y="2432700"/>
            <a:ext cx="1676550" cy="1645800"/>
            <a:chOff x="1929135" y="2127900"/>
            <a:chExt cx="1676550" cy="1645800"/>
          </a:xfrm>
        </p:grpSpPr>
        <p:sp>
          <p:nvSpPr>
            <p:cNvPr id="494" name="Google Shape;494;p52"/>
            <p:cNvSpPr/>
            <p:nvPr/>
          </p:nvSpPr>
          <p:spPr>
            <a:xfrm>
              <a:off x="1929135" y="3586800"/>
              <a:ext cx="186900" cy="186900"/>
            </a:xfrm>
            <a:prstGeom prst="ellipse">
              <a:avLst/>
            </a:prstGeom>
            <a:solidFill>
              <a:schemeClr val="lt2"/>
            </a:solidFill>
            <a:ln w="38100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cxnSp>
          <p:nvCxnSpPr>
            <p:cNvPr id="495" name="Google Shape;495;p52"/>
            <p:cNvCxnSpPr>
              <a:stCxn id="494" idx="0"/>
            </p:cNvCxnSpPr>
            <p:nvPr/>
          </p:nvCxnSpPr>
          <p:spPr>
            <a:xfrm rot="10800000" flipH="1">
              <a:off x="2022585" y="2127900"/>
              <a:ext cx="1583100" cy="1458900"/>
            </a:xfrm>
            <a:prstGeom prst="straightConnector1">
              <a:avLst/>
            </a:prstGeom>
            <a:noFill/>
            <a:ln w="28575" cap="flat" cmpd="sng">
              <a:solidFill>
                <a:srgbClr val="0000FF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</p:grpSp>
      <p:cxnSp>
        <p:nvCxnSpPr>
          <p:cNvPr id="496" name="Google Shape;496;p52"/>
          <p:cNvCxnSpPr/>
          <p:nvPr/>
        </p:nvCxnSpPr>
        <p:spPr>
          <a:xfrm rot="10800000">
            <a:off x="2251175" y="4078225"/>
            <a:ext cx="0" cy="650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7" name="Google Shape;497;p52"/>
          <p:cNvCxnSpPr/>
          <p:nvPr/>
        </p:nvCxnSpPr>
        <p:spPr>
          <a:xfrm rot="10800000">
            <a:off x="3306600" y="4078425"/>
            <a:ext cx="0" cy="6591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8" name="Google Shape;498;p52"/>
          <p:cNvCxnSpPr/>
          <p:nvPr/>
        </p:nvCxnSpPr>
        <p:spPr>
          <a:xfrm rot="10800000">
            <a:off x="4351875" y="4071425"/>
            <a:ext cx="0" cy="675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9" name="Google Shape;499;p52"/>
          <p:cNvCxnSpPr/>
          <p:nvPr/>
        </p:nvCxnSpPr>
        <p:spPr>
          <a:xfrm rot="10800000">
            <a:off x="5417425" y="4078225"/>
            <a:ext cx="0" cy="6237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0" name="Google Shape;500;p52"/>
          <p:cNvCxnSpPr/>
          <p:nvPr/>
        </p:nvCxnSpPr>
        <p:spPr>
          <a:xfrm rot="10800000">
            <a:off x="6472825" y="4078125"/>
            <a:ext cx="0" cy="659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1" name="Google Shape;501;p52"/>
          <p:cNvCxnSpPr/>
          <p:nvPr/>
        </p:nvCxnSpPr>
        <p:spPr>
          <a:xfrm>
            <a:off x="639600" y="2085675"/>
            <a:ext cx="0" cy="2652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2" name="Google Shape;502;p52"/>
          <p:cNvCxnSpPr/>
          <p:nvPr/>
        </p:nvCxnSpPr>
        <p:spPr>
          <a:xfrm>
            <a:off x="656075" y="4746425"/>
            <a:ext cx="58287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Vigilante Attack</a:t>
            </a:r>
            <a:endParaRPr/>
          </a:p>
        </p:txBody>
      </p:sp>
      <p:sp>
        <p:nvSpPr>
          <p:cNvPr id="508" name="Google Shape;508;p5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Suppose a Vigilante is angry with a large pool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He submits “shares” like normal….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… but if he finds a real solution, discards it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Pool output is reduced, Vigilante loses a little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Vigilante Attack</a:t>
            </a:r>
            <a:endParaRPr/>
          </a:p>
        </p:txBody>
      </p:sp>
      <p:sp>
        <p:nvSpPr>
          <p:cNvPr id="514" name="Google Shape;514;p54"/>
          <p:cNvSpPr/>
          <p:nvPr/>
        </p:nvSpPr>
        <p:spPr>
          <a:xfrm>
            <a:off x="3505000" y="1774225"/>
            <a:ext cx="658500" cy="658500"/>
          </a:xfrm>
          <a:prstGeom prst="ellipse">
            <a:avLst/>
          </a:prstGeom>
          <a:solidFill>
            <a:srgbClr val="EA9999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54"/>
          <p:cNvSpPr/>
          <p:nvPr/>
        </p:nvSpPr>
        <p:spPr>
          <a:xfrm>
            <a:off x="110232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54"/>
          <p:cNvSpPr/>
          <p:nvPr/>
        </p:nvSpPr>
        <p:spPr>
          <a:xfrm>
            <a:off x="215773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17" name="Google Shape;517;p54"/>
          <p:cNvSpPr/>
          <p:nvPr/>
        </p:nvSpPr>
        <p:spPr>
          <a:xfrm>
            <a:off x="321314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54"/>
          <p:cNvSpPr/>
          <p:nvPr/>
        </p:nvSpPr>
        <p:spPr>
          <a:xfrm>
            <a:off x="426855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54"/>
          <p:cNvSpPr/>
          <p:nvPr/>
        </p:nvSpPr>
        <p:spPr>
          <a:xfrm>
            <a:off x="532396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0" name="Google Shape;520;p54"/>
          <p:cNvCxnSpPr>
            <a:stCxn id="515" idx="7"/>
            <a:endCxn id="514" idx="4"/>
          </p:cNvCxnSpPr>
          <p:nvPr/>
        </p:nvCxnSpPr>
        <p:spPr>
          <a:xfrm rot="10800000" flipH="1">
            <a:off x="1261854" y="2432771"/>
            <a:ext cx="2572500" cy="148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1" name="Google Shape;521;p54"/>
          <p:cNvCxnSpPr>
            <a:stCxn id="516" idx="0"/>
            <a:endCxn id="514" idx="4"/>
          </p:cNvCxnSpPr>
          <p:nvPr/>
        </p:nvCxnSpPr>
        <p:spPr>
          <a:xfrm rot="10800000" flipH="1">
            <a:off x="2251185" y="2432700"/>
            <a:ext cx="1583100" cy="14589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22" name="Google Shape;522;p54"/>
          <p:cNvSpPr/>
          <p:nvPr/>
        </p:nvSpPr>
        <p:spPr>
          <a:xfrm>
            <a:off x="6379375" y="38916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3" name="Google Shape;523;p54"/>
          <p:cNvCxnSpPr>
            <a:stCxn id="517" idx="0"/>
            <a:endCxn id="514" idx="4"/>
          </p:cNvCxnSpPr>
          <p:nvPr/>
        </p:nvCxnSpPr>
        <p:spPr>
          <a:xfrm rot="10800000" flipH="1">
            <a:off x="3306595" y="2432700"/>
            <a:ext cx="5277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4" name="Google Shape;524;p54"/>
          <p:cNvCxnSpPr>
            <a:stCxn id="518" idx="0"/>
            <a:endCxn id="514" idx="4"/>
          </p:cNvCxnSpPr>
          <p:nvPr/>
        </p:nvCxnSpPr>
        <p:spPr>
          <a:xfrm rot="10800000">
            <a:off x="3834305" y="2432700"/>
            <a:ext cx="5277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5" name="Google Shape;525;p54"/>
          <p:cNvCxnSpPr>
            <a:stCxn id="519" idx="0"/>
            <a:endCxn id="514" idx="4"/>
          </p:cNvCxnSpPr>
          <p:nvPr/>
        </p:nvCxnSpPr>
        <p:spPr>
          <a:xfrm rot="10800000">
            <a:off x="3834315" y="2432700"/>
            <a:ext cx="15831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6" name="Google Shape;526;p54"/>
          <p:cNvCxnSpPr>
            <a:stCxn id="522" idx="0"/>
            <a:endCxn id="514" idx="4"/>
          </p:cNvCxnSpPr>
          <p:nvPr/>
        </p:nvCxnSpPr>
        <p:spPr>
          <a:xfrm rot="10800000">
            <a:off x="3834325" y="2432700"/>
            <a:ext cx="26385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27" name="Google Shape;527;p54"/>
          <p:cNvSpPr txBox="1"/>
          <p:nvPr/>
        </p:nvSpPr>
        <p:spPr>
          <a:xfrm>
            <a:off x="4323675" y="1874875"/>
            <a:ext cx="1619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rebuchet MS"/>
                <a:ea typeface="Trebuchet MS"/>
                <a:cs typeface="Trebuchet MS"/>
                <a:sym typeface="Trebuchet MS"/>
              </a:rPr>
              <a:t>Pool Operator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8" name="Google Shape;528;p54"/>
          <p:cNvSpPr txBox="1"/>
          <p:nvPr/>
        </p:nvSpPr>
        <p:spPr>
          <a:xfrm>
            <a:off x="6941675" y="3784825"/>
            <a:ext cx="263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rebuchet MS"/>
                <a:ea typeface="Trebuchet MS"/>
                <a:cs typeface="Trebuchet MS"/>
                <a:sym typeface="Trebuchet MS"/>
              </a:rPr>
              <a:t>Pool Members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9" name="Google Shape;529;p54"/>
          <p:cNvSpPr txBox="1"/>
          <p:nvPr/>
        </p:nvSpPr>
        <p:spPr>
          <a:xfrm>
            <a:off x="1716850" y="2342200"/>
            <a:ext cx="1189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Solution 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discarded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0" name="Google Shape;530;p54"/>
          <p:cNvSpPr txBox="1"/>
          <p:nvPr/>
        </p:nvSpPr>
        <p:spPr>
          <a:xfrm>
            <a:off x="5547825" y="2568975"/>
            <a:ext cx="2794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“shares”: 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proof that a member is 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“toeing the line”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531" name="Google Shape;531;p54"/>
          <p:cNvCxnSpPr>
            <a:stCxn id="514" idx="2"/>
          </p:cNvCxnSpPr>
          <p:nvPr/>
        </p:nvCxnSpPr>
        <p:spPr>
          <a:xfrm rot="10800000">
            <a:off x="586300" y="2103475"/>
            <a:ext cx="29187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2" name="Google Shape;532;p54"/>
          <p:cNvSpPr txBox="1"/>
          <p:nvPr/>
        </p:nvSpPr>
        <p:spPr>
          <a:xfrm>
            <a:off x="883150" y="1536725"/>
            <a:ext cx="2856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Payout dividing among members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533" name="Google Shape;533;p54"/>
          <p:cNvCxnSpPr/>
          <p:nvPr/>
        </p:nvCxnSpPr>
        <p:spPr>
          <a:xfrm rot="10800000">
            <a:off x="1195775" y="4078325"/>
            <a:ext cx="0" cy="641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4" name="Google Shape;534;p54"/>
          <p:cNvCxnSpPr/>
          <p:nvPr/>
        </p:nvCxnSpPr>
        <p:spPr>
          <a:xfrm rot="10800000">
            <a:off x="2251175" y="4078225"/>
            <a:ext cx="0" cy="650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5" name="Google Shape;535;p54"/>
          <p:cNvCxnSpPr/>
          <p:nvPr/>
        </p:nvCxnSpPr>
        <p:spPr>
          <a:xfrm rot="10800000">
            <a:off x="3306600" y="4078425"/>
            <a:ext cx="0" cy="6591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6" name="Google Shape;536;p54"/>
          <p:cNvCxnSpPr/>
          <p:nvPr/>
        </p:nvCxnSpPr>
        <p:spPr>
          <a:xfrm rot="10800000">
            <a:off x="4351875" y="4071425"/>
            <a:ext cx="0" cy="675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7" name="Google Shape;537;p54"/>
          <p:cNvCxnSpPr/>
          <p:nvPr/>
        </p:nvCxnSpPr>
        <p:spPr>
          <a:xfrm rot="10800000">
            <a:off x="5417425" y="4078225"/>
            <a:ext cx="0" cy="6237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8" name="Google Shape;538;p54"/>
          <p:cNvCxnSpPr/>
          <p:nvPr/>
        </p:nvCxnSpPr>
        <p:spPr>
          <a:xfrm rot="10800000">
            <a:off x="6472825" y="4078125"/>
            <a:ext cx="0" cy="659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9" name="Google Shape;539;p54"/>
          <p:cNvCxnSpPr/>
          <p:nvPr/>
        </p:nvCxnSpPr>
        <p:spPr>
          <a:xfrm>
            <a:off x="639600" y="2085675"/>
            <a:ext cx="0" cy="2652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0" name="Google Shape;540;p54"/>
          <p:cNvCxnSpPr/>
          <p:nvPr/>
        </p:nvCxnSpPr>
        <p:spPr>
          <a:xfrm rot="10800000">
            <a:off x="1742899" y="2940020"/>
            <a:ext cx="363900" cy="10314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1" name="Google Shape;541;p54"/>
          <p:cNvCxnSpPr/>
          <p:nvPr/>
        </p:nvCxnSpPr>
        <p:spPr>
          <a:xfrm>
            <a:off x="656075" y="4746425"/>
            <a:ext cx="58287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42" name="Google Shape;54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9575" y="2366275"/>
            <a:ext cx="621615" cy="8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3300" y="3392348"/>
            <a:ext cx="658500" cy="849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8046" y="1183800"/>
            <a:ext cx="527750" cy="530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5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Encouraging the Vigilante</a:t>
            </a:r>
            <a:endParaRPr/>
          </a:p>
        </p:txBody>
      </p:sp>
      <p:sp>
        <p:nvSpPr>
          <p:cNvPr id="550" name="Google Shape;550;p5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Whoever </a:t>
            </a:r>
            <a:r>
              <a:rPr lang="en" b="1" i="1"/>
              <a:t>FINDS</a:t>
            </a:r>
            <a:r>
              <a:rPr lang="en"/>
              <a:t> a solution spends the reward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Approach: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- searching for a solution requires </a:t>
            </a:r>
            <a:r>
              <a:rPr lang="en" b="1" i="1"/>
              <a:t>SIGNING,</a:t>
            </a:r>
            <a:r>
              <a:rPr lang="en"/>
              <a:t> not just hashing. (Knowledge of a private key)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- Private key can be used to spend the reward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Encouraging the Vigilante</a:t>
            </a:r>
            <a:endParaRPr/>
          </a:p>
        </p:txBody>
      </p:sp>
      <p:sp>
        <p:nvSpPr>
          <p:cNvPr id="556" name="Google Shape;556;p56"/>
          <p:cNvSpPr/>
          <p:nvPr/>
        </p:nvSpPr>
        <p:spPr>
          <a:xfrm>
            <a:off x="3047800" y="1469425"/>
            <a:ext cx="658500" cy="658500"/>
          </a:xfrm>
          <a:prstGeom prst="ellipse">
            <a:avLst/>
          </a:prstGeom>
          <a:solidFill>
            <a:srgbClr val="EA9999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56"/>
          <p:cNvSpPr/>
          <p:nvPr/>
        </p:nvSpPr>
        <p:spPr>
          <a:xfrm>
            <a:off x="645125" y="35868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56"/>
          <p:cNvSpPr/>
          <p:nvPr/>
        </p:nvSpPr>
        <p:spPr>
          <a:xfrm>
            <a:off x="1700535" y="35868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59" name="Google Shape;559;p56"/>
          <p:cNvSpPr/>
          <p:nvPr/>
        </p:nvSpPr>
        <p:spPr>
          <a:xfrm>
            <a:off x="2755945" y="35868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56"/>
          <p:cNvSpPr/>
          <p:nvPr/>
        </p:nvSpPr>
        <p:spPr>
          <a:xfrm>
            <a:off x="3811355" y="35868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56"/>
          <p:cNvSpPr/>
          <p:nvPr/>
        </p:nvSpPr>
        <p:spPr>
          <a:xfrm>
            <a:off x="4866765" y="35868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2" name="Google Shape;562;p56"/>
          <p:cNvCxnSpPr>
            <a:stCxn id="557" idx="7"/>
            <a:endCxn id="556" idx="4"/>
          </p:cNvCxnSpPr>
          <p:nvPr/>
        </p:nvCxnSpPr>
        <p:spPr>
          <a:xfrm rot="10800000" flipH="1">
            <a:off x="804654" y="2127971"/>
            <a:ext cx="2572500" cy="148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63" name="Google Shape;563;p56"/>
          <p:cNvCxnSpPr>
            <a:stCxn id="558" idx="0"/>
            <a:endCxn id="556" idx="4"/>
          </p:cNvCxnSpPr>
          <p:nvPr/>
        </p:nvCxnSpPr>
        <p:spPr>
          <a:xfrm rot="10800000" flipH="1">
            <a:off x="1793985" y="2127900"/>
            <a:ext cx="1583100" cy="14589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64" name="Google Shape;564;p56"/>
          <p:cNvSpPr/>
          <p:nvPr/>
        </p:nvSpPr>
        <p:spPr>
          <a:xfrm>
            <a:off x="5922175" y="3586800"/>
            <a:ext cx="186900" cy="186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5" name="Google Shape;565;p56"/>
          <p:cNvCxnSpPr>
            <a:stCxn id="559" idx="0"/>
            <a:endCxn id="556" idx="4"/>
          </p:cNvCxnSpPr>
          <p:nvPr/>
        </p:nvCxnSpPr>
        <p:spPr>
          <a:xfrm rot="10800000" flipH="1">
            <a:off x="2849395" y="2127900"/>
            <a:ext cx="5277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66" name="Google Shape;566;p56"/>
          <p:cNvCxnSpPr>
            <a:stCxn id="560" idx="0"/>
            <a:endCxn id="556" idx="4"/>
          </p:cNvCxnSpPr>
          <p:nvPr/>
        </p:nvCxnSpPr>
        <p:spPr>
          <a:xfrm rot="10800000">
            <a:off x="3377105" y="2127900"/>
            <a:ext cx="5277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67" name="Google Shape;567;p56"/>
          <p:cNvCxnSpPr>
            <a:stCxn id="561" idx="0"/>
            <a:endCxn id="556" idx="4"/>
          </p:cNvCxnSpPr>
          <p:nvPr/>
        </p:nvCxnSpPr>
        <p:spPr>
          <a:xfrm rot="10800000">
            <a:off x="3377115" y="2127900"/>
            <a:ext cx="15831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68" name="Google Shape;568;p56"/>
          <p:cNvCxnSpPr>
            <a:stCxn id="564" idx="0"/>
            <a:endCxn id="556" idx="4"/>
          </p:cNvCxnSpPr>
          <p:nvPr/>
        </p:nvCxnSpPr>
        <p:spPr>
          <a:xfrm rot="10800000">
            <a:off x="3377125" y="2127900"/>
            <a:ext cx="2638500" cy="14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69" name="Google Shape;569;p56"/>
          <p:cNvSpPr txBox="1"/>
          <p:nvPr/>
        </p:nvSpPr>
        <p:spPr>
          <a:xfrm>
            <a:off x="3866475" y="2027275"/>
            <a:ext cx="1619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Pool Operator</a:t>
            </a:r>
            <a:endParaRPr b="1"/>
          </a:p>
        </p:txBody>
      </p:sp>
      <p:sp>
        <p:nvSpPr>
          <p:cNvPr id="570" name="Google Shape;570;p56"/>
          <p:cNvSpPr txBox="1"/>
          <p:nvPr/>
        </p:nvSpPr>
        <p:spPr>
          <a:xfrm>
            <a:off x="6484475" y="3480025"/>
            <a:ext cx="263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Pool Members</a:t>
            </a:r>
            <a:endParaRPr b="1"/>
          </a:p>
        </p:txBody>
      </p:sp>
      <p:sp>
        <p:nvSpPr>
          <p:cNvPr id="571" name="Google Shape;571;p56"/>
          <p:cNvSpPr txBox="1"/>
          <p:nvPr/>
        </p:nvSpPr>
        <p:spPr>
          <a:xfrm>
            <a:off x="5014425" y="2568975"/>
            <a:ext cx="952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“shares”</a:t>
            </a:r>
            <a:endParaRPr/>
          </a:p>
        </p:txBody>
      </p:sp>
      <p:sp>
        <p:nvSpPr>
          <p:cNvPr id="572" name="Google Shape;572;p56"/>
          <p:cNvSpPr txBox="1"/>
          <p:nvPr/>
        </p:nvSpPr>
        <p:spPr>
          <a:xfrm>
            <a:off x="1753600" y="3941625"/>
            <a:ext cx="1189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found!</a:t>
            </a:r>
            <a:endParaRPr/>
          </a:p>
        </p:txBody>
      </p:sp>
      <p:cxnSp>
        <p:nvCxnSpPr>
          <p:cNvPr id="573" name="Google Shape;573;p56"/>
          <p:cNvCxnSpPr/>
          <p:nvPr/>
        </p:nvCxnSpPr>
        <p:spPr>
          <a:xfrm>
            <a:off x="1793985" y="3773700"/>
            <a:ext cx="0" cy="943800"/>
          </a:xfrm>
          <a:prstGeom prst="straightConnector1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74" name="Google Shape;574;p56"/>
          <p:cNvSpPr txBox="1"/>
          <p:nvPr/>
        </p:nvSpPr>
        <p:spPr>
          <a:xfrm>
            <a:off x="1969925" y="4591775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the money and run!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Also: evade detection</a:t>
            </a:r>
            <a:endParaRPr/>
          </a:p>
        </p:txBody>
      </p:sp>
      <p:pic>
        <p:nvPicPr>
          <p:cNvPr id="575" name="Google Shape;57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8038" y="1183800"/>
            <a:ext cx="853590" cy="8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97" y="3814825"/>
            <a:ext cx="351740" cy="35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9197" y="3814825"/>
            <a:ext cx="351740" cy="35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6997" y="3814825"/>
            <a:ext cx="351740" cy="35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1397" y="3814825"/>
            <a:ext cx="351740" cy="35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4397" y="3814825"/>
            <a:ext cx="351740" cy="35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1197" y="3814825"/>
            <a:ext cx="351740" cy="35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57"/>
          <p:cNvSpPr/>
          <p:nvPr/>
        </p:nvSpPr>
        <p:spPr>
          <a:xfrm>
            <a:off x="3932700" y="3795725"/>
            <a:ext cx="492900" cy="358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57"/>
          <p:cNvSpPr/>
          <p:nvPr/>
        </p:nvSpPr>
        <p:spPr>
          <a:xfrm>
            <a:off x="3932700" y="4206475"/>
            <a:ext cx="492900" cy="3585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57"/>
          <p:cNvSpPr/>
          <p:nvPr/>
        </p:nvSpPr>
        <p:spPr>
          <a:xfrm>
            <a:off x="6955625" y="2035975"/>
            <a:ext cx="492900" cy="5358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57"/>
          <p:cNvSpPr/>
          <p:nvPr/>
        </p:nvSpPr>
        <p:spPr>
          <a:xfrm>
            <a:off x="5942400" y="3356375"/>
            <a:ext cx="492900" cy="535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57"/>
          <p:cNvSpPr/>
          <p:nvPr/>
        </p:nvSpPr>
        <p:spPr>
          <a:xfrm>
            <a:off x="6193625" y="2035975"/>
            <a:ext cx="492900" cy="535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1" name="Google Shape;591;p57"/>
          <p:cNvCxnSpPr/>
          <p:nvPr/>
        </p:nvCxnSpPr>
        <p:spPr>
          <a:xfrm rot="10800000">
            <a:off x="6097275" y="1575075"/>
            <a:ext cx="332100" cy="471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2" name="Google Shape;592;p57"/>
          <p:cNvCxnSpPr/>
          <p:nvPr/>
        </p:nvCxnSpPr>
        <p:spPr>
          <a:xfrm rot="10800000">
            <a:off x="6097075" y="1585800"/>
            <a:ext cx="53700" cy="1768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3" name="Google Shape;593;p57"/>
          <p:cNvSpPr txBox="1"/>
          <p:nvPr/>
        </p:nvSpPr>
        <p:spPr>
          <a:xfrm>
            <a:off x="5230425" y="1144200"/>
            <a:ext cx="29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Signature needed to find solution</a:t>
            </a:r>
            <a:endParaRPr/>
          </a:p>
        </p:txBody>
      </p:sp>
      <p:sp>
        <p:nvSpPr>
          <p:cNvPr id="594" name="Google Shape;594;p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Nonoutsourceable puzzle</a:t>
            </a:r>
            <a:endParaRPr/>
          </a:p>
        </p:txBody>
      </p:sp>
      <p:sp>
        <p:nvSpPr>
          <p:cNvPr id="595" name="Google Shape;595;p57"/>
          <p:cNvSpPr/>
          <p:nvPr/>
        </p:nvSpPr>
        <p:spPr>
          <a:xfrm>
            <a:off x="3526625" y="1578775"/>
            <a:ext cx="1390800" cy="2988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Key</a:t>
            </a:r>
            <a:endParaRPr/>
          </a:p>
        </p:txBody>
      </p:sp>
      <p:cxnSp>
        <p:nvCxnSpPr>
          <p:cNvPr id="596" name="Google Shape;596;p57"/>
          <p:cNvCxnSpPr>
            <a:stCxn id="595" idx="3"/>
          </p:cNvCxnSpPr>
          <p:nvPr/>
        </p:nvCxnSpPr>
        <p:spPr>
          <a:xfrm>
            <a:off x="4917425" y="1728175"/>
            <a:ext cx="697500" cy="436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7" name="Google Shape;597;p57"/>
          <p:cNvCxnSpPr/>
          <p:nvPr/>
        </p:nvCxnSpPr>
        <p:spPr>
          <a:xfrm>
            <a:off x="7434875" y="2340775"/>
            <a:ext cx="376200" cy="552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8" name="Google Shape;598;p57"/>
          <p:cNvSpPr txBox="1"/>
          <p:nvPr/>
        </p:nvSpPr>
        <p:spPr>
          <a:xfrm>
            <a:off x="6117425" y="2803925"/>
            <a:ext cx="3011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signature spends reward</a:t>
            </a:r>
            <a:endParaRPr/>
          </a:p>
        </p:txBody>
      </p:sp>
      <p:sp>
        <p:nvSpPr>
          <p:cNvPr id="599" name="Google Shape;599;p5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Solution: 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(prev, mrkl_root, nonce, PK, s1, s2)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such that: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H(prev || PK || nonce || s1) &lt; TARGET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VerifySig(PK, s1, prev || nonce) 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VerifySig(PK, s2, prev || mrkl_root)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Nonoutsourceable puzzle concerns</a:t>
            </a:r>
            <a:endParaRPr/>
          </a:p>
        </p:txBody>
      </p:sp>
      <p:sp>
        <p:nvSpPr>
          <p:cNvPr id="605" name="Google Shape;605;p5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This puzzle discourages ALL pools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including harmless decentralized P2Pools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Other forms of outsourcing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might drive pool members to hosted mining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9"/>
          <p:cNvSpPr txBox="1">
            <a:spLocks noGrp="1"/>
          </p:cNvSpPr>
          <p:nvPr>
            <p:ph type="subTitle" idx="1"/>
          </p:nvPr>
        </p:nvSpPr>
        <p:spPr>
          <a:xfrm>
            <a:off x="685800" y="1690471"/>
            <a:ext cx="7772400" cy="17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" dirty="0" smtClean="0"/>
              <a:t>Proof-of-Stake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" dirty="0"/>
              <a:t>“Virtual Mining”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" name="Google Shape;61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5950" y="2456250"/>
            <a:ext cx="2362200" cy="19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6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Mining has an unnecessary step</a:t>
            </a:r>
            <a:endParaRPr/>
          </a:p>
        </p:txBody>
      </p:sp>
      <p:sp>
        <p:nvSpPr>
          <p:cNvPr id="617" name="Google Shape;617;p60"/>
          <p:cNvSpPr txBox="1">
            <a:spLocks noGrp="1"/>
          </p:cNvSpPr>
          <p:nvPr>
            <p:ph type="body" idx="1"/>
          </p:nvPr>
        </p:nvSpPr>
        <p:spPr>
          <a:xfrm>
            <a:off x="381000" y="971550"/>
            <a:ext cx="82296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Proof-of-Work Mining:</a:t>
            </a:r>
            <a:endParaRPr/>
          </a:p>
        </p:txBody>
      </p:sp>
      <p:pic>
        <p:nvPicPr>
          <p:cNvPr id="618" name="Google Shape;618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0854" y="3034975"/>
            <a:ext cx="1921900" cy="1000011"/>
          </a:xfrm>
          <a:prstGeom prst="rect">
            <a:avLst/>
          </a:prstGeom>
          <a:noFill/>
          <a:ln>
            <a:noFill/>
          </a:ln>
        </p:spPr>
      </p:pic>
      <p:sp>
        <p:nvSpPr>
          <p:cNvPr id="619" name="Google Shape;619;p60"/>
          <p:cNvSpPr/>
          <p:nvPr/>
        </p:nvSpPr>
        <p:spPr>
          <a:xfrm>
            <a:off x="5191025" y="3958850"/>
            <a:ext cx="460782" cy="460782"/>
          </a:xfrm>
          <a:prstGeom prst="lightningBolt">
            <a:avLst/>
          </a:prstGeom>
          <a:solidFill>
            <a:srgbClr val="FFFF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60"/>
          <p:cNvSpPr/>
          <p:nvPr/>
        </p:nvSpPr>
        <p:spPr>
          <a:xfrm>
            <a:off x="4379088" y="2286000"/>
            <a:ext cx="782400" cy="717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Miner</a:t>
            </a:r>
            <a:endParaRPr/>
          </a:p>
        </p:txBody>
      </p:sp>
      <p:pic>
        <p:nvPicPr>
          <p:cNvPr id="621" name="Google Shape;621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8875" y="2032425"/>
            <a:ext cx="717900" cy="717900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p60"/>
          <p:cNvSpPr txBox="1"/>
          <p:nvPr/>
        </p:nvSpPr>
        <p:spPr>
          <a:xfrm>
            <a:off x="6516300" y="1677600"/>
            <a:ext cx="250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Spend money on power and equipment</a:t>
            </a:r>
            <a:endParaRPr sz="1800"/>
          </a:p>
        </p:txBody>
      </p:sp>
      <p:sp>
        <p:nvSpPr>
          <p:cNvPr id="623" name="Google Shape;623;p60"/>
          <p:cNvSpPr txBox="1"/>
          <p:nvPr/>
        </p:nvSpPr>
        <p:spPr>
          <a:xfrm>
            <a:off x="1933575" y="4399350"/>
            <a:ext cx="24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Find puzzle solutions</a:t>
            </a:r>
            <a:endParaRPr sz="1800"/>
          </a:p>
        </p:txBody>
      </p:sp>
      <p:grpSp>
        <p:nvGrpSpPr>
          <p:cNvPr id="624" name="Google Shape;624;p60"/>
          <p:cNvGrpSpPr/>
          <p:nvPr/>
        </p:nvGrpSpPr>
        <p:grpSpPr>
          <a:xfrm>
            <a:off x="381000" y="2834100"/>
            <a:ext cx="1490926" cy="1401750"/>
            <a:chOff x="1468575" y="3213125"/>
            <a:chExt cx="1490926" cy="1401750"/>
          </a:xfrm>
        </p:grpSpPr>
        <p:pic>
          <p:nvPicPr>
            <p:cNvPr id="625" name="Google Shape;625;p60" descr="tango computer by warszawianka - &quot;Computer&quot; icon from &lt;a href=&quot;http://tango.freedesktop.org/Tango_Desktop_Project&quot;&gt; Tango Project &lt;/a&gt; &#10;&lt;br&gt;&lt;br&gt;&#10;Since version 0.8.90 Tango Project icons are Public Domain: &lt;a href=&quot;http://tango.freedesktop.org/Frequently_Asked_Questions#Terms_of_Use.3F&quot;&gt; Tango Project FAQ &lt;/a&gt;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468575" y="3289325"/>
              <a:ext cx="539378" cy="5393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6" name="Google Shape;626;p6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581921" y="4075507"/>
              <a:ext cx="539380" cy="5393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7" name="Google Shape;627;p6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420121" y="3999307"/>
              <a:ext cx="539380" cy="5393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8" name="Google Shape;628;p60" descr="tango computer by warszawianka - &quot;Computer&quot; icon from &lt;a href=&quot;http://tango.freedesktop.org/Tango_Desktop_Project&quot;&gt; Tango Project &lt;/a&gt; &#10;&lt;br&gt;&lt;br&gt;&#10;Since version 0.8.90 Tango Project icons are Public Domain: &lt;a href=&quot;http://tango.freedesktop.org/Frequently_Asked_Questions#Terms_of_Use.3F&quot;&gt; Tango Project FAQ &lt;/a&gt;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306775" y="3213125"/>
              <a:ext cx="539378" cy="53936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629" name="Google Shape;629;p60"/>
            <p:cNvCxnSpPr/>
            <p:nvPr/>
          </p:nvCxnSpPr>
          <p:spPr>
            <a:xfrm>
              <a:off x="2043001" y="3752391"/>
              <a:ext cx="383100" cy="516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60"/>
            <p:cNvCxnSpPr>
              <a:endCxn id="626" idx="3"/>
            </p:cNvCxnSpPr>
            <p:nvPr/>
          </p:nvCxnSpPr>
          <p:spPr>
            <a:xfrm flipH="1">
              <a:off x="2121301" y="3482691"/>
              <a:ext cx="185400" cy="862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631" name="Google Shape;631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3750" y="1952188"/>
            <a:ext cx="717900" cy="717900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60"/>
          <p:cNvSpPr txBox="1"/>
          <p:nvPr/>
        </p:nvSpPr>
        <p:spPr>
          <a:xfrm>
            <a:off x="1554950" y="1752600"/>
            <a:ext cx="156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Earn mining rewards</a:t>
            </a:r>
            <a:endParaRPr sz="1800"/>
          </a:p>
        </p:txBody>
      </p:sp>
      <p:sp>
        <p:nvSpPr>
          <p:cNvPr id="633" name="Google Shape;633;p60"/>
          <p:cNvSpPr/>
          <p:nvPr/>
        </p:nvSpPr>
        <p:spPr>
          <a:xfrm>
            <a:off x="1926425" y="4019550"/>
            <a:ext cx="1982400" cy="364775"/>
          </a:xfrm>
          <a:custGeom>
            <a:avLst/>
            <a:gdLst/>
            <a:ahLst/>
            <a:cxnLst/>
            <a:rect l="l" t="t" r="r" b="b"/>
            <a:pathLst>
              <a:path w="79296" h="14591" extrusionOk="0">
                <a:moveTo>
                  <a:pt x="79296" y="0"/>
                </a:moveTo>
                <a:cubicBezTo>
                  <a:pt x="72581" y="2429"/>
                  <a:pt x="52221" y="14430"/>
                  <a:pt x="39005" y="14573"/>
                </a:cubicBezTo>
                <a:cubicBezTo>
                  <a:pt x="25789" y="14716"/>
                  <a:pt x="6501" y="3143"/>
                  <a:pt x="0" y="857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634" name="Google Shape;634;p60"/>
          <p:cNvSpPr/>
          <p:nvPr/>
        </p:nvSpPr>
        <p:spPr>
          <a:xfrm rot="10800000">
            <a:off x="1926425" y="2800350"/>
            <a:ext cx="1982400" cy="364775"/>
          </a:xfrm>
          <a:custGeom>
            <a:avLst/>
            <a:gdLst/>
            <a:ahLst/>
            <a:cxnLst/>
            <a:rect l="l" t="t" r="r" b="b"/>
            <a:pathLst>
              <a:path w="79296" h="14591" extrusionOk="0">
                <a:moveTo>
                  <a:pt x="79296" y="0"/>
                </a:moveTo>
                <a:cubicBezTo>
                  <a:pt x="72581" y="2429"/>
                  <a:pt x="52221" y="14430"/>
                  <a:pt x="39005" y="14573"/>
                </a:cubicBezTo>
                <a:cubicBezTo>
                  <a:pt x="25789" y="14716"/>
                  <a:pt x="6501" y="3143"/>
                  <a:pt x="0" y="857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635" name="Google Shape;635;p60"/>
          <p:cNvSpPr/>
          <p:nvPr/>
        </p:nvSpPr>
        <p:spPr>
          <a:xfrm rot="10800000">
            <a:off x="5660225" y="2800350"/>
            <a:ext cx="1982400" cy="364775"/>
          </a:xfrm>
          <a:custGeom>
            <a:avLst/>
            <a:gdLst/>
            <a:ahLst/>
            <a:cxnLst/>
            <a:rect l="l" t="t" r="r" b="b"/>
            <a:pathLst>
              <a:path w="79296" h="14591" extrusionOk="0">
                <a:moveTo>
                  <a:pt x="79296" y="0"/>
                </a:moveTo>
                <a:cubicBezTo>
                  <a:pt x="72581" y="2429"/>
                  <a:pt x="52221" y="14430"/>
                  <a:pt x="39005" y="14573"/>
                </a:cubicBezTo>
                <a:cubicBezTo>
                  <a:pt x="25789" y="14716"/>
                  <a:pt x="6501" y="3143"/>
                  <a:pt x="0" y="857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636" name="Google Shape;636;p60"/>
          <p:cNvSpPr/>
          <p:nvPr/>
        </p:nvSpPr>
        <p:spPr>
          <a:xfrm>
            <a:off x="5660225" y="4019550"/>
            <a:ext cx="1982400" cy="364775"/>
          </a:xfrm>
          <a:custGeom>
            <a:avLst/>
            <a:gdLst/>
            <a:ahLst/>
            <a:cxnLst/>
            <a:rect l="l" t="t" r="r" b="b"/>
            <a:pathLst>
              <a:path w="79296" h="14591" extrusionOk="0">
                <a:moveTo>
                  <a:pt x="79296" y="0"/>
                </a:moveTo>
                <a:cubicBezTo>
                  <a:pt x="72581" y="2429"/>
                  <a:pt x="52221" y="14430"/>
                  <a:pt x="39005" y="14573"/>
                </a:cubicBezTo>
                <a:cubicBezTo>
                  <a:pt x="25789" y="14716"/>
                  <a:pt x="6501" y="3143"/>
                  <a:pt x="0" y="857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6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Mining has an unnecessary step</a:t>
            </a:r>
            <a:endParaRPr/>
          </a:p>
        </p:txBody>
      </p:sp>
      <p:sp>
        <p:nvSpPr>
          <p:cNvPr id="642" name="Google Shape;642;p61"/>
          <p:cNvSpPr txBox="1">
            <a:spLocks noGrp="1"/>
          </p:cNvSpPr>
          <p:nvPr>
            <p:ph type="body" idx="1"/>
          </p:nvPr>
        </p:nvSpPr>
        <p:spPr>
          <a:xfrm>
            <a:off x="381000" y="971550"/>
            <a:ext cx="82296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Virtual Mining:</a:t>
            </a:r>
            <a:endParaRPr/>
          </a:p>
        </p:txBody>
      </p:sp>
      <p:sp>
        <p:nvSpPr>
          <p:cNvPr id="643" name="Google Shape;643;p61"/>
          <p:cNvSpPr/>
          <p:nvPr/>
        </p:nvSpPr>
        <p:spPr>
          <a:xfrm>
            <a:off x="6665088" y="3124200"/>
            <a:ext cx="782400" cy="717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Miner</a:t>
            </a:r>
            <a:endParaRPr/>
          </a:p>
        </p:txBody>
      </p:sp>
      <p:grpSp>
        <p:nvGrpSpPr>
          <p:cNvPr id="644" name="Google Shape;644;p61"/>
          <p:cNvGrpSpPr/>
          <p:nvPr/>
        </p:nvGrpSpPr>
        <p:grpSpPr>
          <a:xfrm>
            <a:off x="2743200" y="2376900"/>
            <a:ext cx="1490926" cy="1401750"/>
            <a:chOff x="1468575" y="3213125"/>
            <a:chExt cx="1490926" cy="1401750"/>
          </a:xfrm>
        </p:grpSpPr>
        <p:pic>
          <p:nvPicPr>
            <p:cNvPr id="645" name="Google Shape;645;p61" descr="tango computer by warszawianka - &quot;Computer&quot; icon from &lt;a href=&quot;http://tango.freedesktop.org/Tango_Desktop_Project&quot;&gt; Tango Project &lt;/a&gt; &#10;&lt;br&gt;&lt;br&gt;&#10;Since version 0.8.90 Tango Project icons are Public Domain: &lt;a href=&quot;http://tango.freedesktop.org/Frequently_Asked_Questions#Terms_of_Use.3F&quot;&gt; Tango Project FAQ &lt;/a&gt;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468575" y="3289325"/>
              <a:ext cx="539378" cy="5393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6" name="Google Shape;646;p6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81921" y="4075507"/>
              <a:ext cx="539380" cy="5393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7" name="Google Shape;647;p6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20121" y="3999307"/>
              <a:ext cx="539380" cy="5393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8" name="Google Shape;648;p61" descr="tango computer by warszawianka - &quot;Computer&quot; icon from &lt;a href=&quot;http://tango.freedesktop.org/Tango_Desktop_Project&quot;&gt; Tango Project &lt;/a&gt; &#10;&lt;br&gt;&lt;br&gt;&#10;Since version 0.8.90 Tango Project icons are Public Domain: &lt;a href=&quot;http://tango.freedesktop.org/Frequently_Asked_Questions#Terms_of_Use.3F&quot;&gt; Tango Project FAQ &lt;/a&gt;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06775" y="3213125"/>
              <a:ext cx="539378" cy="53936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649" name="Google Shape;649;p61"/>
            <p:cNvCxnSpPr/>
            <p:nvPr/>
          </p:nvCxnSpPr>
          <p:spPr>
            <a:xfrm>
              <a:off x="2043001" y="3752391"/>
              <a:ext cx="383100" cy="516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0" name="Google Shape;650;p61"/>
            <p:cNvCxnSpPr>
              <a:endCxn id="646" idx="3"/>
            </p:cNvCxnSpPr>
            <p:nvPr/>
          </p:nvCxnSpPr>
          <p:spPr>
            <a:xfrm flipH="1">
              <a:off x="2121301" y="3482691"/>
              <a:ext cx="185400" cy="862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651" name="Google Shape;651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2150" y="1875988"/>
            <a:ext cx="717900" cy="717900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61"/>
          <p:cNvSpPr txBox="1"/>
          <p:nvPr/>
        </p:nvSpPr>
        <p:spPr>
          <a:xfrm>
            <a:off x="3993350" y="1676400"/>
            <a:ext cx="156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Earn mining rewards</a:t>
            </a:r>
            <a:endParaRPr sz="1800"/>
          </a:p>
        </p:txBody>
      </p:sp>
      <p:sp>
        <p:nvSpPr>
          <p:cNvPr id="653" name="Google Shape;653;p61"/>
          <p:cNvSpPr/>
          <p:nvPr/>
        </p:nvSpPr>
        <p:spPr>
          <a:xfrm>
            <a:off x="4364825" y="3943350"/>
            <a:ext cx="1982400" cy="364775"/>
          </a:xfrm>
          <a:custGeom>
            <a:avLst/>
            <a:gdLst/>
            <a:ahLst/>
            <a:cxnLst/>
            <a:rect l="l" t="t" r="r" b="b"/>
            <a:pathLst>
              <a:path w="79296" h="14591" extrusionOk="0">
                <a:moveTo>
                  <a:pt x="79296" y="0"/>
                </a:moveTo>
                <a:cubicBezTo>
                  <a:pt x="72581" y="2429"/>
                  <a:pt x="52221" y="14430"/>
                  <a:pt x="39005" y="14573"/>
                </a:cubicBezTo>
                <a:cubicBezTo>
                  <a:pt x="25789" y="14716"/>
                  <a:pt x="6501" y="3143"/>
                  <a:pt x="0" y="857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654" name="Google Shape;654;p61"/>
          <p:cNvSpPr/>
          <p:nvPr/>
        </p:nvSpPr>
        <p:spPr>
          <a:xfrm rot="10800000">
            <a:off x="4364825" y="2724150"/>
            <a:ext cx="1982400" cy="364775"/>
          </a:xfrm>
          <a:custGeom>
            <a:avLst/>
            <a:gdLst/>
            <a:ahLst/>
            <a:cxnLst/>
            <a:rect l="l" t="t" r="r" b="b"/>
            <a:pathLst>
              <a:path w="79296" h="14591" extrusionOk="0">
                <a:moveTo>
                  <a:pt x="79296" y="0"/>
                </a:moveTo>
                <a:cubicBezTo>
                  <a:pt x="72581" y="2429"/>
                  <a:pt x="52221" y="14430"/>
                  <a:pt x="39005" y="14573"/>
                </a:cubicBezTo>
                <a:cubicBezTo>
                  <a:pt x="25789" y="14716"/>
                  <a:pt x="6501" y="3143"/>
                  <a:pt x="0" y="857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655" name="Google Shape;655;p61"/>
          <p:cNvSpPr txBox="1"/>
          <p:nvPr/>
        </p:nvSpPr>
        <p:spPr>
          <a:xfrm>
            <a:off x="4371975" y="4323150"/>
            <a:ext cx="303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“Mine” by sending money to a special address</a:t>
            </a:r>
            <a:endParaRPr sz="1800"/>
          </a:p>
        </p:txBody>
      </p:sp>
      <p:pic>
        <p:nvPicPr>
          <p:cNvPr id="656" name="Google Shape;656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69750" y="3476188"/>
            <a:ext cx="717900" cy="71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7" name="Google Shape;657;p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1575" y="2898700"/>
            <a:ext cx="1622825" cy="1125950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61"/>
          <p:cNvSpPr txBox="1"/>
          <p:nvPr/>
        </p:nvSpPr>
        <p:spPr>
          <a:xfrm>
            <a:off x="1299225" y="4041700"/>
            <a:ext cx="1982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Winners chosen at random by lottery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>
            <a:spLocks noGrp="1"/>
          </p:cNvSpPr>
          <p:nvPr>
            <p:ph type="subTitle" idx="1"/>
          </p:nvPr>
        </p:nvSpPr>
        <p:spPr>
          <a:xfrm>
            <a:off x="685800" y="1690471"/>
            <a:ext cx="7772400" cy="17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" dirty="0" smtClean="0"/>
              <a:t>Essential </a:t>
            </a:r>
            <a:r>
              <a:rPr lang="en" dirty="0"/>
              <a:t>Puzzle Requirements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6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benefits</a:t>
            </a:r>
            <a:endParaRPr/>
          </a:p>
        </p:txBody>
      </p:sp>
      <p:sp>
        <p:nvSpPr>
          <p:cNvPr id="664" name="Google Shape;664;p6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Lower overall costs</a:t>
            </a:r>
            <a:endParaRPr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- No harm to the environment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 - Savings distributed to all coin holders</a:t>
            </a: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Stakeholder incentives - good stewards?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No ASIC advantage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51% attack is even harder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127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6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51% attack prevention</a:t>
            </a:r>
            <a:endParaRPr/>
          </a:p>
        </p:txBody>
      </p:sp>
      <p:sp>
        <p:nvSpPr>
          <p:cNvPr id="670" name="Google Shape;670;p63"/>
          <p:cNvSpPr txBox="1">
            <a:spLocks noGrp="1"/>
          </p:cNvSpPr>
          <p:nvPr>
            <p:ph type="body" idx="1"/>
          </p:nvPr>
        </p:nvSpPr>
        <p:spPr>
          <a:xfrm>
            <a:off x="457200" y="8953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Bitcoin economy is smaller than the world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Wealth </a:t>
            </a:r>
            <a:r>
              <a:rPr lang="en" i="1"/>
              <a:t>outside</a:t>
            </a:r>
            <a:r>
              <a:rPr lang="en"/>
              <a:t> Bitcoin has to move </a:t>
            </a:r>
            <a:r>
              <a:rPr lang="en" i="1"/>
              <a:t>inside</a:t>
            </a:r>
            <a:endParaRPr i="1"/>
          </a:p>
        </p:txBody>
      </p:sp>
      <p:pic>
        <p:nvPicPr>
          <p:cNvPr id="671" name="Google Shape;67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276" y="3428775"/>
            <a:ext cx="1482150" cy="77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875" y="2438838"/>
            <a:ext cx="717900" cy="717900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p63"/>
          <p:cNvSpPr/>
          <p:nvPr/>
        </p:nvSpPr>
        <p:spPr>
          <a:xfrm>
            <a:off x="468288" y="2814250"/>
            <a:ext cx="205800" cy="694125"/>
          </a:xfrm>
          <a:custGeom>
            <a:avLst/>
            <a:gdLst/>
            <a:ahLst/>
            <a:cxnLst/>
            <a:rect l="l" t="t" r="r" b="b"/>
            <a:pathLst>
              <a:path w="8232" h="27765" extrusionOk="0">
                <a:moveTo>
                  <a:pt x="7164" y="0"/>
                </a:moveTo>
                <a:cubicBezTo>
                  <a:pt x="5978" y="2136"/>
                  <a:pt x="-133" y="8188"/>
                  <a:pt x="45" y="12815"/>
                </a:cubicBezTo>
                <a:cubicBezTo>
                  <a:pt x="223" y="17443"/>
                  <a:pt x="6868" y="25273"/>
                  <a:pt x="8232" y="27765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674" name="Google Shape;674;p63"/>
          <p:cNvSpPr/>
          <p:nvPr/>
        </p:nvSpPr>
        <p:spPr>
          <a:xfrm rot="10800000">
            <a:off x="1839888" y="2814250"/>
            <a:ext cx="205800" cy="694125"/>
          </a:xfrm>
          <a:custGeom>
            <a:avLst/>
            <a:gdLst/>
            <a:ahLst/>
            <a:cxnLst/>
            <a:rect l="l" t="t" r="r" b="b"/>
            <a:pathLst>
              <a:path w="8232" h="27765" extrusionOk="0">
                <a:moveTo>
                  <a:pt x="7164" y="0"/>
                </a:moveTo>
                <a:cubicBezTo>
                  <a:pt x="5978" y="2136"/>
                  <a:pt x="-133" y="8188"/>
                  <a:pt x="45" y="12815"/>
                </a:cubicBezTo>
                <a:cubicBezTo>
                  <a:pt x="223" y="17443"/>
                  <a:pt x="6868" y="25273"/>
                  <a:pt x="8232" y="27765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pic>
        <p:nvPicPr>
          <p:cNvPr id="675" name="Google Shape;675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1500" y="2645975"/>
            <a:ext cx="762750" cy="72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38075" y="2729250"/>
            <a:ext cx="532800" cy="62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1876" y="3504975"/>
            <a:ext cx="1482150" cy="77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1876" y="4190775"/>
            <a:ext cx="1482150" cy="771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9" name="Google Shape;679;p63"/>
          <p:cNvCxnSpPr/>
          <p:nvPr/>
        </p:nvCxnSpPr>
        <p:spPr>
          <a:xfrm rot="10800000">
            <a:off x="1530576" y="4244575"/>
            <a:ext cx="1011300" cy="331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80" name="Google Shape;680;p63"/>
          <p:cNvSpPr txBox="1"/>
          <p:nvPr/>
        </p:nvSpPr>
        <p:spPr>
          <a:xfrm>
            <a:off x="1389325" y="4431600"/>
            <a:ext cx="762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Attack</a:t>
            </a:r>
            <a:endParaRPr/>
          </a:p>
        </p:txBody>
      </p:sp>
      <p:sp>
        <p:nvSpPr>
          <p:cNvPr id="681" name="Google Shape;681;p63"/>
          <p:cNvSpPr txBox="1"/>
          <p:nvPr/>
        </p:nvSpPr>
        <p:spPr>
          <a:xfrm>
            <a:off x="516125" y="2099000"/>
            <a:ext cx="1659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Bitcoin Economy</a:t>
            </a:r>
            <a:endParaRPr/>
          </a:p>
        </p:txBody>
      </p:sp>
      <p:sp>
        <p:nvSpPr>
          <p:cNvPr id="682" name="Google Shape;682;p63"/>
          <p:cNvSpPr txBox="1"/>
          <p:nvPr/>
        </p:nvSpPr>
        <p:spPr>
          <a:xfrm>
            <a:off x="2497325" y="2175200"/>
            <a:ext cx="1659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Wealthy Attacker</a:t>
            </a:r>
            <a:endParaRPr/>
          </a:p>
        </p:txBody>
      </p:sp>
      <p:pic>
        <p:nvPicPr>
          <p:cNvPr id="683" name="Google Shape;683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6075" y="2667438"/>
            <a:ext cx="717900" cy="717900"/>
          </a:xfrm>
          <a:prstGeom prst="rect">
            <a:avLst/>
          </a:prstGeom>
          <a:noFill/>
          <a:ln>
            <a:noFill/>
          </a:ln>
        </p:spPr>
      </p:pic>
      <p:sp>
        <p:nvSpPr>
          <p:cNvPr id="684" name="Google Shape;684;p63"/>
          <p:cNvSpPr/>
          <p:nvPr/>
        </p:nvSpPr>
        <p:spPr>
          <a:xfrm>
            <a:off x="5116488" y="3042850"/>
            <a:ext cx="205800" cy="694125"/>
          </a:xfrm>
          <a:custGeom>
            <a:avLst/>
            <a:gdLst/>
            <a:ahLst/>
            <a:cxnLst/>
            <a:rect l="l" t="t" r="r" b="b"/>
            <a:pathLst>
              <a:path w="8232" h="27765" extrusionOk="0">
                <a:moveTo>
                  <a:pt x="7164" y="0"/>
                </a:moveTo>
                <a:cubicBezTo>
                  <a:pt x="5978" y="2136"/>
                  <a:pt x="-133" y="8188"/>
                  <a:pt x="45" y="12815"/>
                </a:cubicBezTo>
                <a:cubicBezTo>
                  <a:pt x="223" y="17443"/>
                  <a:pt x="6868" y="25273"/>
                  <a:pt x="8232" y="27765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685" name="Google Shape;685;p63"/>
          <p:cNvSpPr/>
          <p:nvPr/>
        </p:nvSpPr>
        <p:spPr>
          <a:xfrm rot="10800000">
            <a:off x="6488088" y="3042850"/>
            <a:ext cx="205800" cy="694125"/>
          </a:xfrm>
          <a:custGeom>
            <a:avLst/>
            <a:gdLst/>
            <a:ahLst/>
            <a:cxnLst/>
            <a:rect l="l" t="t" r="r" b="b"/>
            <a:pathLst>
              <a:path w="8232" h="27765" extrusionOk="0">
                <a:moveTo>
                  <a:pt x="7164" y="0"/>
                </a:moveTo>
                <a:cubicBezTo>
                  <a:pt x="5978" y="2136"/>
                  <a:pt x="-133" y="8188"/>
                  <a:pt x="45" y="12815"/>
                </a:cubicBezTo>
                <a:cubicBezTo>
                  <a:pt x="223" y="17443"/>
                  <a:pt x="6868" y="25273"/>
                  <a:pt x="8232" y="27765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pic>
        <p:nvPicPr>
          <p:cNvPr id="686" name="Google Shape;686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93500" y="2950775"/>
            <a:ext cx="762750" cy="72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7" name="Google Shape;687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86275" y="2957850"/>
            <a:ext cx="532800" cy="628025"/>
          </a:xfrm>
          <a:prstGeom prst="rect">
            <a:avLst/>
          </a:prstGeom>
          <a:noFill/>
          <a:ln>
            <a:noFill/>
          </a:ln>
        </p:spPr>
      </p:pic>
      <p:sp>
        <p:nvSpPr>
          <p:cNvPr id="688" name="Google Shape;688;p63"/>
          <p:cNvSpPr txBox="1"/>
          <p:nvPr/>
        </p:nvSpPr>
        <p:spPr>
          <a:xfrm>
            <a:off x="6742938" y="4452250"/>
            <a:ext cx="762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Attack</a:t>
            </a:r>
            <a:endParaRPr/>
          </a:p>
        </p:txBody>
      </p:sp>
      <p:sp>
        <p:nvSpPr>
          <p:cNvPr id="689" name="Google Shape;689;p63"/>
          <p:cNvSpPr txBox="1"/>
          <p:nvPr/>
        </p:nvSpPr>
        <p:spPr>
          <a:xfrm>
            <a:off x="5164325" y="2327600"/>
            <a:ext cx="1659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Bitcoin Economy</a:t>
            </a:r>
            <a:endParaRPr/>
          </a:p>
        </p:txBody>
      </p:sp>
      <p:sp>
        <p:nvSpPr>
          <p:cNvPr id="690" name="Google Shape;690;p63"/>
          <p:cNvSpPr txBox="1"/>
          <p:nvPr/>
        </p:nvSpPr>
        <p:spPr>
          <a:xfrm>
            <a:off x="7145525" y="2403800"/>
            <a:ext cx="1659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Wealthy Attacker</a:t>
            </a:r>
            <a:endParaRPr/>
          </a:p>
        </p:txBody>
      </p:sp>
      <p:sp>
        <p:nvSpPr>
          <p:cNvPr id="691" name="Google Shape;691;p63"/>
          <p:cNvSpPr/>
          <p:nvPr/>
        </p:nvSpPr>
        <p:spPr>
          <a:xfrm rot="-5400000">
            <a:off x="6945288" y="3347650"/>
            <a:ext cx="205800" cy="694125"/>
          </a:xfrm>
          <a:custGeom>
            <a:avLst/>
            <a:gdLst/>
            <a:ahLst/>
            <a:cxnLst/>
            <a:rect l="l" t="t" r="r" b="b"/>
            <a:pathLst>
              <a:path w="8232" h="27765" extrusionOk="0">
                <a:moveTo>
                  <a:pt x="7164" y="0"/>
                </a:moveTo>
                <a:cubicBezTo>
                  <a:pt x="5978" y="2136"/>
                  <a:pt x="-133" y="8188"/>
                  <a:pt x="45" y="12815"/>
                </a:cubicBezTo>
                <a:cubicBezTo>
                  <a:pt x="223" y="17443"/>
                  <a:pt x="6868" y="25273"/>
                  <a:pt x="8232" y="27765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692" name="Google Shape;692;p63"/>
          <p:cNvSpPr/>
          <p:nvPr/>
        </p:nvSpPr>
        <p:spPr>
          <a:xfrm rot="5400000">
            <a:off x="6869088" y="2585650"/>
            <a:ext cx="205800" cy="694125"/>
          </a:xfrm>
          <a:custGeom>
            <a:avLst/>
            <a:gdLst/>
            <a:ahLst/>
            <a:cxnLst/>
            <a:rect l="l" t="t" r="r" b="b"/>
            <a:pathLst>
              <a:path w="8232" h="27765" extrusionOk="0">
                <a:moveTo>
                  <a:pt x="7164" y="0"/>
                </a:moveTo>
                <a:cubicBezTo>
                  <a:pt x="5978" y="2136"/>
                  <a:pt x="-133" y="8188"/>
                  <a:pt x="45" y="12815"/>
                </a:cubicBezTo>
                <a:cubicBezTo>
                  <a:pt x="223" y="17443"/>
                  <a:pt x="6868" y="25273"/>
                  <a:pt x="8232" y="27765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693" name="Google Shape;693;p63"/>
          <p:cNvSpPr txBox="1"/>
          <p:nvPr/>
        </p:nvSpPr>
        <p:spPr>
          <a:xfrm>
            <a:off x="6554975" y="3778100"/>
            <a:ext cx="118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Exchange</a:t>
            </a:r>
            <a:endParaRPr/>
          </a:p>
        </p:txBody>
      </p:sp>
      <p:pic>
        <p:nvPicPr>
          <p:cNvPr id="694" name="Google Shape;694;p6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37475" y="3809775"/>
            <a:ext cx="1011299" cy="701656"/>
          </a:xfrm>
          <a:prstGeom prst="rect">
            <a:avLst/>
          </a:prstGeom>
          <a:noFill/>
          <a:ln>
            <a:noFill/>
          </a:ln>
        </p:spPr>
      </p:pic>
      <p:sp>
        <p:nvSpPr>
          <p:cNvPr id="695" name="Google Shape;695;p63"/>
          <p:cNvSpPr/>
          <p:nvPr/>
        </p:nvSpPr>
        <p:spPr>
          <a:xfrm rot="4278283" flipH="1">
            <a:off x="7101309" y="3755859"/>
            <a:ext cx="194798" cy="1171536"/>
          </a:xfrm>
          <a:custGeom>
            <a:avLst/>
            <a:gdLst/>
            <a:ahLst/>
            <a:cxnLst/>
            <a:rect l="l" t="t" r="r" b="b"/>
            <a:pathLst>
              <a:path w="8232" h="27765" extrusionOk="0">
                <a:moveTo>
                  <a:pt x="7164" y="0"/>
                </a:moveTo>
                <a:cubicBezTo>
                  <a:pt x="5978" y="2136"/>
                  <a:pt x="-133" y="8188"/>
                  <a:pt x="45" y="12815"/>
                </a:cubicBezTo>
                <a:cubicBezTo>
                  <a:pt x="223" y="17443"/>
                  <a:pt x="6868" y="25273"/>
                  <a:pt x="8232" y="27765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</p:spTree>
    <p:extLst>
      <p:ext uri="{BB962C8B-B14F-4D97-AF65-F5344CB8AC3E}">
        <p14:creationId xmlns:p14="http://schemas.microsoft.com/office/powerpoint/2010/main" val="110373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Variations of Virtual Mining</a:t>
            </a:r>
            <a:endParaRPr/>
          </a:p>
        </p:txBody>
      </p:sp>
      <p:sp>
        <p:nvSpPr>
          <p:cNvPr id="701" name="Google Shape;701;p6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Proof-of-Stake:   “Stake” of a coin grows over time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          as long as the coin is unused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Proof-of-Burn:   mining with a coin destroys it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Proof-of-Deposit:    can reclaim a coin after some time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Proof-of-Activity:   any coin might be win (if online) 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 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6440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6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Questions with Virtual Mining</a:t>
            </a:r>
            <a:endParaRPr/>
          </a:p>
        </p:txBody>
      </p:sp>
      <p:sp>
        <p:nvSpPr>
          <p:cNvPr id="707" name="Google Shape;707;p6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there any security that can only be gained  by consuming “real” resources?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If so, then “waste” is the cost of security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If not, then PoW mining may go extinct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4719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6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713" name="Google Shape;713;p66"/>
          <p:cNvSpPr txBox="1">
            <a:spLocks noGrp="1"/>
          </p:cNvSpPr>
          <p:nvPr>
            <p:ph type="body" idx="1"/>
          </p:nvPr>
        </p:nvSpPr>
        <p:spPr>
          <a:xfrm>
            <a:off x="457200" y="11239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Many possible design goals</a:t>
            </a:r>
            <a:endParaRPr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	</a:t>
            </a:r>
            <a:r>
              <a:rPr lang="en" sz="2400"/>
              <a:t>Prevent ASIC miners from dominating</a:t>
            </a:r>
            <a:endParaRPr sz="24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Prevent large pools from dominating</a:t>
            </a:r>
            <a:endParaRPr sz="24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Intrinsic usefulness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	Eliminate the need for mining hardware at all</a:t>
            </a:r>
            <a:endParaRPr sz="2400"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Best tradeoff is unclear for now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Outlook: </a:t>
            </a:r>
            <a:r>
              <a:rPr lang="en" sz="2400"/>
              <a:t>alternatives will coexist for the near future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64271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/>
          <p:nvPr/>
        </p:nvSpPr>
        <p:spPr>
          <a:xfrm>
            <a:off x="375050" y="3006325"/>
            <a:ext cx="8133300" cy="16122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Puzzle requirements</a:t>
            </a:r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- Cheap to Verify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- Adjustable difficulty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…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- Chance of winning is proportional to hashpower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- Large players get only proportional advantage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- Even small players get proportional compensation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 puzzle: a sequential puzzle</a:t>
            </a:r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Consider a puzzle that takes N steps to solve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        a “Sequential” Proof of Work</a:t>
            </a:r>
            <a:endParaRPr/>
          </a:p>
        </p:txBody>
      </p:sp>
      <p:pic>
        <p:nvPicPr>
          <p:cNvPr id="85" name="Google Shape;85;p21" descr="tango computer by warszawianka - &quot;Computer&quot; icon from &lt;a href=&quot;http://tango.freedesktop.org/Tango_Desktop_Project&quot;&gt; Tango Project &lt;/a&gt; &#10;&lt;br&gt;&lt;br&gt;&#10;Since version 0.8.90 Tango Project icons are Public Domain: &lt;a href=&quot;http://tango.freedesktop.org/Frequently_Asked_Questions#Terms_of_Use.3F&quot;&gt; Tango Project FAQ &lt;/a&gt;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425" y="3069700"/>
            <a:ext cx="815998" cy="8159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Google Shape;86;p21"/>
          <p:cNvCxnSpPr/>
          <p:nvPr/>
        </p:nvCxnSpPr>
        <p:spPr>
          <a:xfrm>
            <a:off x="2527700" y="3611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7" name="Google Shape;87;p21"/>
          <p:cNvCxnSpPr/>
          <p:nvPr/>
        </p:nvCxnSpPr>
        <p:spPr>
          <a:xfrm>
            <a:off x="3137300" y="3611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8" name="Google Shape;88;p21"/>
          <p:cNvCxnSpPr/>
          <p:nvPr/>
        </p:nvCxnSpPr>
        <p:spPr>
          <a:xfrm>
            <a:off x="3746900" y="3611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9" name="Google Shape;89;p21"/>
          <p:cNvCxnSpPr/>
          <p:nvPr/>
        </p:nvCxnSpPr>
        <p:spPr>
          <a:xfrm>
            <a:off x="4356500" y="3611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0" name="Google Shape;90;p21"/>
          <p:cNvCxnSpPr/>
          <p:nvPr/>
        </p:nvCxnSpPr>
        <p:spPr>
          <a:xfrm>
            <a:off x="4966100" y="3611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1" name="Google Shape;91;p21"/>
          <p:cNvSpPr/>
          <p:nvPr/>
        </p:nvSpPr>
        <p:spPr>
          <a:xfrm>
            <a:off x="5795975" y="3263500"/>
            <a:ext cx="632124" cy="632124"/>
          </a:xfrm>
          <a:prstGeom prst="irregularSeal1">
            <a:avLst/>
          </a:prstGeom>
          <a:solidFill>
            <a:srgbClr val="FF99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1"/>
          <p:cNvSpPr txBox="1"/>
          <p:nvPr/>
        </p:nvSpPr>
        <p:spPr>
          <a:xfrm>
            <a:off x="6511525" y="3383750"/>
            <a:ext cx="153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Found!</a:t>
            </a:r>
            <a:endParaRPr/>
          </a:p>
        </p:txBody>
      </p:sp>
      <p:sp>
        <p:nvSpPr>
          <p:cNvPr id="93" name="Google Shape;93;p21"/>
          <p:cNvSpPr/>
          <p:nvPr/>
        </p:nvSpPr>
        <p:spPr>
          <a:xfrm rot="5400000">
            <a:off x="3952925" y="1481250"/>
            <a:ext cx="226200" cy="3076500"/>
          </a:xfrm>
          <a:prstGeom prst="leftBrace">
            <a:avLst>
              <a:gd name="adj1" fmla="val 8333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1"/>
          <p:cNvSpPr txBox="1"/>
          <p:nvPr/>
        </p:nvSpPr>
        <p:spPr>
          <a:xfrm>
            <a:off x="3871925" y="2471750"/>
            <a:ext cx="221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Problem: fastest miner </a:t>
            </a:r>
            <a:r>
              <a:rPr lang="en" b="1"/>
              <a:t>always</a:t>
            </a:r>
            <a:r>
              <a:rPr lang="en"/>
              <a:t> wins the race!</a:t>
            </a:r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 puzzle: a sequential puzzle</a:t>
            </a:r>
            <a:endParaRPr/>
          </a:p>
        </p:txBody>
      </p:sp>
      <p:pic>
        <p:nvPicPr>
          <p:cNvPr id="101" name="Google Shape;101;p22" descr="tango computer by warszawianka - &quot;Computer&quot; icon from &lt;a href=&quot;http://tango.freedesktop.org/Tango_Desktop_Project&quot;&gt; Tango Project &lt;/a&gt; &#10;&lt;br&gt;&lt;br&gt;&#10;Since version 0.8.90 Tango Project icons are Public Domain: &lt;a href=&quot;http://tango.freedesktop.org/Frequently_Asked_Questions#Terms_of_Use.3F&quot;&gt; Tango Project FAQ &lt;/a&gt;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825" y="1926700"/>
            <a:ext cx="815998" cy="815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2825" y="2794610"/>
            <a:ext cx="816000" cy="8159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22"/>
          <p:cNvCxnSpPr/>
          <p:nvPr/>
        </p:nvCxnSpPr>
        <p:spPr>
          <a:xfrm>
            <a:off x="2451500" y="2468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4" name="Google Shape;104;p22"/>
          <p:cNvCxnSpPr/>
          <p:nvPr/>
        </p:nvCxnSpPr>
        <p:spPr>
          <a:xfrm>
            <a:off x="2451500" y="3230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5" name="Google Shape;105;p22"/>
          <p:cNvCxnSpPr/>
          <p:nvPr/>
        </p:nvCxnSpPr>
        <p:spPr>
          <a:xfrm>
            <a:off x="3061100" y="2468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6" name="Google Shape;106;p22"/>
          <p:cNvCxnSpPr/>
          <p:nvPr/>
        </p:nvCxnSpPr>
        <p:spPr>
          <a:xfrm>
            <a:off x="3061100" y="3230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7" name="Google Shape;107;p22"/>
          <p:cNvCxnSpPr/>
          <p:nvPr/>
        </p:nvCxnSpPr>
        <p:spPr>
          <a:xfrm>
            <a:off x="3670700" y="2468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8" name="Google Shape;108;p22"/>
          <p:cNvCxnSpPr/>
          <p:nvPr/>
        </p:nvCxnSpPr>
        <p:spPr>
          <a:xfrm>
            <a:off x="3670700" y="3230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109" name="Google Shape;10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103" y="3810125"/>
            <a:ext cx="1921900" cy="100001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"/>
          <p:cNvSpPr/>
          <p:nvPr/>
        </p:nvSpPr>
        <p:spPr>
          <a:xfrm>
            <a:off x="6024575" y="4101700"/>
            <a:ext cx="632124" cy="632124"/>
          </a:xfrm>
          <a:prstGeom prst="irregularSeal1">
            <a:avLst/>
          </a:prstGeom>
          <a:solidFill>
            <a:srgbClr val="FF99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" name="Google Shape;111;p22"/>
          <p:cNvCxnSpPr/>
          <p:nvPr/>
        </p:nvCxnSpPr>
        <p:spPr>
          <a:xfrm>
            <a:off x="2451500" y="4373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2" name="Google Shape;112;p22"/>
          <p:cNvCxnSpPr/>
          <p:nvPr/>
        </p:nvCxnSpPr>
        <p:spPr>
          <a:xfrm>
            <a:off x="3061100" y="4373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3" name="Google Shape;113;p22"/>
          <p:cNvSpPr txBox="1"/>
          <p:nvPr/>
        </p:nvSpPr>
        <p:spPr>
          <a:xfrm>
            <a:off x="6587725" y="4221950"/>
            <a:ext cx="153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Found!</a:t>
            </a:r>
            <a:endParaRPr/>
          </a:p>
        </p:txBody>
      </p:sp>
      <p:cxnSp>
        <p:nvCxnSpPr>
          <p:cNvPr id="114" name="Google Shape;114;p22"/>
          <p:cNvCxnSpPr/>
          <p:nvPr/>
        </p:nvCxnSpPr>
        <p:spPr>
          <a:xfrm>
            <a:off x="3670700" y="4373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" name="Google Shape;115;p22"/>
          <p:cNvCxnSpPr/>
          <p:nvPr/>
        </p:nvCxnSpPr>
        <p:spPr>
          <a:xfrm>
            <a:off x="4280300" y="4373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6" name="Google Shape;116;p22"/>
          <p:cNvCxnSpPr/>
          <p:nvPr/>
        </p:nvCxnSpPr>
        <p:spPr>
          <a:xfrm>
            <a:off x="4889888" y="4373175"/>
            <a:ext cx="63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239872">
            <a:off x="4541365" y="2714384"/>
            <a:ext cx="2787416" cy="1869607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puzzle → Weighted sample</a:t>
            </a:r>
            <a:endParaRPr/>
          </a:p>
        </p:txBody>
      </p:sp>
      <p:pic>
        <p:nvPicPr>
          <p:cNvPr id="123" name="Google Shape;123;p23" descr="tango computer by warszawianka - &quot;Computer&quot; icon from &lt;a href=&quot;http://tango.freedesktop.org/Tango_Desktop_Project&quot;&gt; Tango Project &lt;/a&gt; &#10;&lt;br&gt;&lt;br&gt;&#10;Since version 0.8.90 Tango Project icons are Public Domain: &lt;a href=&quot;http://tango.freedesktop.org/Frequently_Asked_Questions#Terms_of_Use.3F&quot;&gt; Tango Project FAQ &lt;/a&gt;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4750" y="1281375"/>
            <a:ext cx="815998" cy="815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6225" y="2642210"/>
            <a:ext cx="816000" cy="815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5329" y="1919350"/>
            <a:ext cx="1921900" cy="100001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/>
          <p:nvPr/>
        </p:nvSpPr>
        <p:spPr>
          <a:xfrm>
            <a:off x="2694400" y="2581275"/>
            <a:ext cx="555900" cy="555900"/>
          </a:xfrm>
          <a:prstGeom prst="ellipse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3"/>
          <p:cNvSpPr/>
          <p:nvPr/>
        </p:nvSpPr>
        <p:spPr>
          <a:xfrm>
            <a:off x="2451500" y="1476375"/>
            <a:ext cx="555900" cy="5559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3"/>
          <p:cNvSpPr/>
          <p:nvPr/>
        </p:nvSpPr>
        <p:spPr>
          <a:xfrm>
            <a:off x="3933825" y="1689500"/>
            <a:ext cx="1153800" cy="1153500"/>
          </a:xfrm>
          <a:prstGeom prst="ellipse">
            <a:avLst/>
          </a:prstGeom>
          <a:solidFill>
            <a:srgbClr val="F4CCCC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3"/>
          <p:cNvSpPr/>
          <p:nvPr/>
        </p:nvSpPr>
        <p:spPr>
          <a:xfrm>
            <a:off x="345300" y="4164925"/>
            <a:ext cx="5229300" cy="5559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property is sometimes called “progress-free”</a:t>
            </a: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>
            <a:spLocks noGrp="1"/>
          </p:cNvSpPr>
          <p:nvPr>
            <p:ph type="subTitle" idx="1"/>
          </p:nvPr>
        </p:nvSpPr>
        <p:spPr>
          <a:xfrm>
            <a:off x="685800" y="1690471"/>
            <a:ext cx="7772400" cy="17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" dirty="0" smtClean="0"/>
              <a:t>ASIC </a:t>
            </a:r>
            <a:r>
              <a:rPr lang="en" dirty="0"/>
              <a:t>Resistant Puzzles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32116</TotalTime>
  <Words>1456</Words>
  <Application>Microsoft Office PowerPoint</Application>
  <PresentationFormat>On-screen Show (16:9)</PresentationFormat>
  <Paragraphs>459</Paragraphs>
  <Slides>44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Calibri</vt:lpstr>
      <vt:lpstr>Courier New</vt:lpstr>
      <vt:lpstr>Times New Roman</vt:lpstr>
      <vt:lpstr>Trebuchet MS</vt:lpstr>
      <vt:lpstr>Simple Light</vt:lpstr>
      <vt:lpstr>Simple Light</vt:lpstr>
      <vt:lpstr>CS-482: Introduction to Blockchain and CryptoCurrency</vt:lpstr>
      <vt:lpstr>Puzzles are the core of Bitcoin</vt:lpstr>
      <vt:lpstr>This lecture</vt:lpstr>
      <vt:lpstr>PowerPoint Presentation</vt:lpstr>
      <vt:lpstr>Puzzle requirements</vt:lpstr>
      <vt:lpstr>Bad puzzle: a sequential puzzle</vt:lpstr>
      <vt:lpstr>Bad puzzle: a sequential puzzle</vt:lpstr>
      <vt:lpstr>Good puzzle → Weighted sample</vt:lpstr>
      <vt:lpstr>PowerPoint Presentation</vt:lpstr>
      <vt:lpstr>ASIC resistance - Why? (1 of 2)</vt:lpstr>
      <vt:lpstr>ASIC resistance - Why? (2 of 2)</vt:lpstr>
      <vt:lpstr>Memory hard puzzles</vt:lpstr>
      <vt:lpstr>scrypt</vt:lpstr>
      <vt:lpstr>scrypt - step 1 of 2 (write)</vt:lpstr>
      <vt:lpstr>scrypt - step 2 of 2 (read)</vt:lpstr>
      <vt:lpstr>scrypt - time/memory tradeoff</vt:lpstr>
      <vt:lpstr>scrypt</vt:lpstr>
      <vt:lpstr>Cuckoo hash cycles</vt:lpstr>
      <vt:lpstr>Even more approaches</vt:lpstr>
      <vt:lpstr>Counter argument: SHA2 is fine</vt:lpstr>
      <vt:lpstr>PowerPoint Presentation</vt:lpstr>
      <vt:lpstr>Primecoin</vt:lpstr>
      <vt:lpstr>Primecoin</vt:lpstr>
      <vt:lpstr>Permacoin - Mining with storage</vt:lpstr>
      <vt:lpstr>Permacoin</vt:lpstr>
      <vt:lpstr>Storage-based puzzle</vt:lpstr>
      <vt:lpstr>Summary</vt:lpstr>
      <vt:lpstr>PowerPoint Presentation</vt:lpstr>
      <vt:lpstr>Large mining pools are a threat</vt:lpstr>
      <vt:lpstr>Standard Bitcoin mining pool</vt:lpstr>
      <vt:lpstr>The Vigilante Attack</vt:lpstr>
      <vt:lpstr>The Vigilante Attack</vt:lpstr>
      <vt:lpstr>Encouraging the Vigilante</vt:lpstr>
      <vt:lpstr>Encouraging the Vigilante</vt:lpstr>
      <vt:lpstr>Nonoutsourceable puzzle</vt:lpstr>
      <vt:lpstr>Nonoutsourceable puzzle concerns</vt:lpstr>
      <vt:lpstr>PowerPoint Presentation</vt:lpstr>
      <vt:lpstr>Mining has an unnecessary step</vt:lpstr>
      <vt:lpstr>Mining has an unnecessary step</vt:lpstr>
      <vt:lpstr>Potential benefits</vt:lpstr>
      <vt:lpstr>51% attack prevention</vt:lpstr>
      <vt:lpstr>Variations of Virtual Mining</vt:lpstr>
      <vt:lpstr>Open Questions with Virtual Mining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CS-482: Introduction to Blockchain and CryptoCurrency</dc:title>
  <dc:creator>shahbaz defender</dc:creator>
  <cp:lastModifiedBy>Microsoft account</cp:lastModifiedBy>
  <cp:revision>19</cp:revision>
  <dcterms:modified xsi:type="dcterms:W3CDTF">2023-05-03T04:50:27Z</dcterms:modified>
</cp:coreProperties>
</file>